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38"/>
  </p:notesMasterIdLst>
  <p:handoutMasterIdLst>
    <p:handoutMasterId r:id="rId39"/>
  </p:handoutMasterIdLst>
  <p:sldIdLst>
    <p:sldId id="256" r:id="rId2"/>
    <p:sldId id="261" r:id="rId3"/>
    <p:sldId id="260" r:id="rId4"/>
    <p:sldId id="267" r:id="rId5"/>
    <p:sldId id="257" r:id="rId6"/>
    <p:sldId id="265" r:id="rId7"/>
    <p:sldId id="268" r:id="rId8"/>
    <p:sldId id="262" r:id="rId9"/>
    <p:sldId id="296" r:id="rId10"/>
    <p:sldId id="264" r:id="rId11"/>
    <p:sldId id="269" r:id="rId12"/>
    <p:sldId id="270" r:id="rId13"/>
    <p:sldId id="299" r:id="rId14"/>
    <p:sldId id="263" r:id="rId15"/>
    <p:sldId id="272" r:id="rId16"/>
    <p:sldId id="281" r:id="rId17"/>
    <p:sldId id="276" r:id="rId18"/>
    <p:sldId id="283" r:id="rId19"/>
    <p:sldId id="275" r:id="rId20"/>
    <p:sldId id="280" r:id="rId21"/>
    <p:sldId id="277" r:id="rId22"/>
    <p:sldId id="293" r:id="rId23"/>
    <p:sldId id="278" r:id="rId24"/>
    <p:sldId id="284" r:id="rId25"/>
    <p:sldId id="290" r:id="rId26"/>
    <p:sldId id="273" r:id="rId27"/>
    <p:sldId id="285" r:id="rId28"/>
    <p:sldId id="271" r:id="rId29"/>
    <p:sldId id="286" r:id="rId30"/>
    <p:sldId id="287" r:id="rId31"/>
    <p:sldId id="294" r:id="rId32"/>
    <p:sldId id="288" r:id="rId33"/>
    <p:sldId id="289" r:id="rId34"/>
    <p:sldId id="292" r:id="rId35"/>
    <p:sldId id="297" r:id="rId36"/>
    <p:sldId id="279" r:id="rId37"/>
  </p:sldIdLst>
  <p:sldSz cx="9144000" cy="6858000" type="screen4x3"/>
  <p:notesSz cx="6858000" cy="9101138"/>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66">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Objects="1">
      <p:cViewPr varScale="1">
        <p:scale>
          <a:sx n="124" d="100"/>
          <a:sy n="124" d="100"/>
        </p:scale>
        <p:origin x="182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1" d="100"/>
          <a:sy n="81" d="100"/>
        </p:scale>
        <p:origin x="-2016" y="-120"/>
      </p:cViewPr>
      <p:guideLst>
        <p:guide orient="horz" pos="2866"/>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2F8A218A-83F3-DE4A-9A92-3E298FCB5CE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28003" name="Rectangle 3">
            <a:extLst>
              <a:ext uri="{FF2B5EF4-FFF2-40B4-BE49-F238E27FC236}">
                <a16:creationId xmlns:a16="http://schemas.microsoft.com/office/drawing/2014/main" id="{7F6A8C12-9189-5743-9C64-63F6E8261851}"/>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574D6FF3-A2A5-9C40-BA69-A68EE56006FA}" type="datetime1">
              <a:rPr lang="en-US" altLang="en-US"/>
              <a:pPr/>
              <a:t>12/16/19</a:t>
            </a:fld>
            <a:endParaRPr lang="en-US" altLang="en-US"/>
          </a:p>
        </p:txBody>
      </p:sp>
      <p:sp>
        <p:nvSpPr>
          <p:cNvPr id="128004" name="Rectangle 4">
            <a:extLst>
              <a:ext uri="{FF2B5EF4-FFF2-40B4-BE49-F238E27FC236}">
                <a16:creationId xmlns:a16="http://schemas.microsoft.com/office/drawing/2014/main" id="{7A7E374B-0909-5E4E-9B33-1ACE4E6C9A3C}"/>
              </a:ext>
            </a:extLst>
          </p:cNvPr>
          <p:cNvSpPr>
            <a:spLocks noGrp="1" noChangeArrowheads="1"/>
          </p:cNvSpPr>
          <p:nvPr>
            <p:ph type="ftr" sz="quarter" idx="2"/>
          </p:nvPr>
        </p:nvSpPr>
        <p:spPr bwMode="auto">
          <a:xfrm>
            <a:off x="0" y="86106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28005" name="Rectangle 5">
            <a:extLst>
              <a:ext uri="{FF2B5EF4-FFF2-40B4-BE49-F238E27FC236}">
                <a16:creationId xmlns:a16="http://schemas.microsoft.com/office/drawing/2014/main" id="{E2967874-923F-5846-AC78-1B9FBEBEB3DA}"/>
              </a:ext>
            </a:extLst>
          </p:cNvPr>
          <p:cNvSpPr>
            <a:spLocks noGrp="1" noChangeArrowheads="1"/>
          </p:cNvSpPr>
          <p:nvPr>
            <p:ph type="sldNum" sz="quarter" idx="3"/>
          </p:nvPr>
        </p:nvSpPr>
        <p:spPr bwMode="auto">
          <a:xfrm>
            <a:off x="3886200" y="86106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AD1203B-99CE-A643-B694-67855A1A88B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F05C00-71E6-D84C-98F3-039A61BC6617}"/>
              </a:ext>
            </a:extLst>
          </p:cNvPr>
          <p:cNvSpPr>
            <a:spLocks noGrp="1"/>
          </p:cNvSpPr>
          <p:nvPr>
            <p:ph type="hdr" sz="quarter"/>
          </p:nvPr>
        </p:nvSpPr>
        <p:spPr>
          <a:xfrm>
            <a:off x="0" y="0"/>
            <a:ext cx="2971800" cy="455613"/>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 name="Date Placeholder 2">
            <a:extLst>
              <a:ext uri="{FF2B5EF4-FFF2-40B4-BE49-F238E27FC236}">
                <a16:creationId xmlns:a16="http://schemas.microsoft.com/office/drawing/2014/main" id="{BA3BF158-CBF3-4748-8329-2C83B3C9E4EB}"/>
              </a:ext>
            </a:extLst>
          </p:cNvPr>
          <p:cNvSpPr>
            <a:spLocks noGrp="1"/>
          </p:cNvSpPr>
          <p:nvPr>
            <p:ph type="dt" idx="1"/>
          </p:nvPr>
        </p:nvSpPr>
        <p:spPr>
          <a:xfrm>
            <a:off x="3884613" y="0"/>
            <a:ext cx="2971800" cy="45561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1A022D5-C5C8-AB48-80F1-D24EA0917E79}" type="datetime1">
              <a:rPr lang="en-US" altLang="en-US"/>
              <a:pPr/>
              <a:t>12/16/19</a:t>
            </a:fld>
            <a:endParaRPr lang="en-US" altLang="en-US"/>
          </a:p>
        </p:txBody>
      </p:sp>
      <p:sp>
        <p:nvSpPr>
          <p:cNvPr id="4" name="Slide Image Placeholder 3">
            <a:extLst>
              <a:ext uri="{FF2B5EF4-FFF2-40B4-BE49-F238E27FC236}">
                <a16:creationId xmlns:a16="http://schemas.microsoft.com/office/drawing/2014/main" id="{E7134E2A-83FD-7346-8194-2E190972B5A5}"/>
              </a:ext>
            </a:extLst>
          </p:cNvPr>
          <p:cNvSpPr>
            <a:spLocks noGrp="1" noRot="1" noChangeAspect="1"/>
          </p:cNvSpPr>
          <p:nvPr>
            <p:ph type="sldImg" idx="2"/>
          </p:nvPr>
        </p:nvSpPr>
        <p:spPr>
          <a:xfrm>
            <a:off x="1154113" y="682625"/>
            <a:ext cx="4549775" cy="3413125"/>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ltLang="en-US"/>
          </a:p>
        </p:txBody>
      </p:sp>
      <p:sp>
        <p:nvSpPr>
          <p:cNvPr id="5" name="Notes Placeholder 4">
            <a:extLst>
              <a:ext uri="{FF2B5EF4-FFF2-40B4-BE49-F238E27FC236}">
                <a16:creationId xmlns:a16="http://schemas.microsoft.com/office/drawing/2014/main" id="{891739A5-33FA-204A-9CD3-1F604E2DE8CD}"/>
              </a:ext>
            </a:extLst>
          </p:cNvPr>
          <p:cNvSpPr>
            <a:spLocks noGrp="1"/>
          </p:cNvSpPr>
          <p:nvPr>
            <p:ph type="body" sz="quarter" idx="3"/>
          </p:nvPr>
        </p:nvSpPr>
        <p:spPr>
          <a:xfrm>
            <a:off x="685800" y="4322763"/>
            <a:ext cx="5486400" cy="409575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Footer Placeholder 5">
            <a:extLst>
              <a:ext uri="{FF2B5EF4-FFF2-40B4-BE49-F238E27FC236}">
                <a16:creationId xmlns:a16="http://schemas.microsoft.com/office/drawing/2014/main" id="{A490BECB-186F-4B4C-A7E9-469C1DD8535E}"/>
              </a:ext>
            </a:extLst>
          </p:cNvPr>
          <p:cNvSpPr>
            <a:spLocks noGrp="1"/>
          </p:cNvSpPr>
          <p:nvPr>
            <p:ph type="ftr" sz="quarter" idx="4"/>
          </p:nvPr>
        </p:nvSpPr>
        <p:spPr>
          <a:xfrm>
            <a:off x="0" y="8643938"/>
            <a:ext cx="2971800" cy="455612"/>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 name="Slide Number Placeholder 6">
            <a:extLst>
              <a:ext uri="{FF2B5EF4-FFF2-40B4-BE49-F238E27FC236}">
                <a16:creationId xmlns:a16="http://schemas.microsoft.com/office/drawing/2014/main" id="{FFC2D643-2B51-354C-99CA-240DD8CF79C0}"/>
              </a:ext>
            </a:extLst>
          </p:cNvPr>
          <p:cNvSpPr>
            <a:spLocks noGrp="1"/>
          </p:cNvSpPr>
          <p:nvPr>
            <p:ph type="sldNum" sz="quarter" idx="5"/>
          </p:nvPr>
        </p:nvSpPr>
        <p:spPr>
          <a:xfrm>
            <a:off x="3884613" y="8643938"/>
            <a:ext cx="2971800" cy="45561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E7D180C-F360-544C-8302-F24E833A702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00E0B27-00CF-B94C-B260-82C70E2D37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4A1DD70-A94E-5A4A-A7E3-983CEA02E8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16388" name="Slide Number Placeholder 3">
            <a:extLst>
              <a:ext uri="{FF2B5EF4-FFF2-40B4-BE49-F238E27FC236}">
                <a16:creationId xmlns:a16="http://schemas.microsoft.com/office/drawing/2014/main" id="{F9C7EF43-409B-C04B-81BB-B52E7E26C0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CB00CD8-E0F4-2840-9AEB-56365743AADE}" type="slidenum">
              <a:rPr lang="en-US" altLang="en-US" sz="1200"/>
              <a:pPr eaLnBrk="1" hangingPunct="1"/>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C2BAC4E4-3847-AC45-AA64-4F25D4C19D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DA1996C1-81E7-044C-9740-1246DF1374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These medications are appealing to teens because they</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re typically easy to get and free. Plus teenagers will see mom, dad or grandma take these drugs and they seem fine, so what</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s the harm?</a:t>
            </a:r>
          </a:p>
          <a:p>
            <a:pPr eaLnBrk="1" hangingPunct="1">
              <a:spcBef>
                <a:spcPct val="0"/>
              </a:spcBef>
              <a:buFontTx/>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There is also an overall lack of awareness about the problem.</a:t>
            </a:r>
          </a:p>
          <a:p>
            <a:pPr eaLnBrk="1" hangingPunct="1">
              <a:spcBef>
                <a:spcPct val="0"/>
              </a:spcBef>
              <a:buFontTx/>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Fewer parents and teens are actively talking about drug and alcohol abuse. AND we know that when parents express strong disapproval of drug use, teens are far less likely to engage in drug-taking behaviors. So parents and other trusted adults must look for teachable moments to talk about the issue. </a:t>
            </a:r>
          </a:p>
        </p:txBody>
      </p:sp>
      <p:sp>
        <p:nvSpPr>
          <p:cNvPr id="34820" name="Slide Number Placeholder 3">
            <a:extLst>
              <a:ext uri="{FF2B5EF4-FFF2-40B4-BE49-F238E27FC236}">
                <a16:creationId xmlns:a16="http://schemas.microsoft.com/office/drawing/2014/main" id="{09B7ABA2-E2D1-7149-9F1B-CEC1495E6A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7C94139-9D0E-7949-BFCE-1F55E81B9ADD}" type="slidenum">
              <a:rPr lang="en-US" altLang="en-US" sz="1200"/>
              <a:pPr eaLnBrk="1" hangingPunct="1"/>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E6A8BB91-633A-E74D-9E07-94907EAB26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A648CC3D-4643-6641-9F22-AD08A99240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Four out of 10 teens incorrectly believe prescription drugs are safer to abuse than street drugs. They also think these drugs have fewer side effects and are not as addictive. They may see no problem sharing medications. The reality is that prescription drugs are only safe to use at the dose they</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ve been prescribed </a:t>
            </a:r>
            <a:r>
              <a:rPr lang="en-US" altLang="ja-JP" i="1">
                <a:latin typeface="Arial" panose="020B0604020202020204" pitchFamily="34" charset="0"/>
                <a:ea typeface="ＭＳ Ｐゴシック" panose="020B0600070205080204" pitchFamily="34" charset="-128"/>
                <a:cs typeface="Arial" panose="020B0604020202020204" pitchFamily="34" charset="0"/>
              </a:rPr>
              <a:t>for you</a:t>
            </a:r>
            <a:r>
              <a:rPr lang="en-US" altLang="ja-JP">
                <a:latin typeface="Arial" panose="020B0604020202020204" pitchFamily="34" charset="0"/>
                <a:ea typeface="ＭＳ Ｐゴシック" panose="020B0600070205080204" pitchFamily="34" charset="-128"/>
                <a:cs typeface="Arial" panose="020B0604020202020204" pitchFamily="34" charset="0"/>
              </a:rPr>
              <a:t> by a doctor who knows </a:t>
            </a:r>
            <a:r>
              <a:rPr lang="en-US" altLang="ja-JP" i="1">
                <a:latin typeface="Arial" panose="020B0604020202020204" pitchFamily="34" charset="0"/>
                <a:ea typeface="ＭＳ Ｐゴシック" panose="020B0600070205080204" pitchFamily="34" charset="-128"/>
                <a:cs typeface="Arial" panose="020B0604020202020204" pitchFamily="34" charset="0"/>
              </a:rPr>
              <a:t>your health history. </a:t>
            </a:r>
            <a:r>
              <a:rPr lang="en-US" altLang="ja-JP">
                <a:latin typeface="Arial" panose="020B0604020202020204" pitchFamily="34" charset="0"/>
                <a:ea typeface="ＭＳ Ｐゴシック" panose="020B0600070205080204" pitchFamily="34" charset="-128"/>
                <a:cs typeface="Arial" panose="020B0604020202020204" pitchFamily="34" charset="0"/>
              </a:rPr>
              <a:t>And it</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s illegal to be in possession or distribute controlled substances like strong pain medications called opioids, which many teens are after.</a:t>
            </a: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36868" name="Slide Number Placeholder 3">
            <a:extLst>
              <a:ext uri="{FF2B5EF4-FFF2-40B4-BE49-F238E27FC236}">
                <a16:creationId xmlns:a16="http://schemas.microsoft.com/office/drawing/2014/main" id="{C267EA5E-5A2D-5745-81DA-E1C2158F5A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9E1EBDF-A848-7544-B2C6-894D08C959C7}" type="slidenum">
              <a:rPr lang="en-US" altLang="en-US" sz="1200"/>
              <a:pPr eaLnBrk="1" hangingPunct="1"/>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78D373F2-F457-6045-AC86-E9BEB8A95B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781FAA58-3A5E-B145-9E1B-FBB9CAF4DC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Prescription drugs are often a mainstay of treatment for various illnesses including migraine, infections, heart disease, diabetes, depression, arthritis, cancer and many others. TV and print media are also filled with ads for these medications. So teens may come to believe there is a pill for everything. In general, Americans aren</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t well informed when it comes to medication safety. Most of us need to be better educated about how to safely use, store and get rid of these medications. We</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ll talk about this more later.</a:t>
            </a:r>
          </a:p>
          <a:p>
            <a:pPr eaLnBrk="1" hangingPunct="1">
              <a:spcBef>
                <a:spcPct val="0"/>
              </a:spcBef>
            </a:pPr>
            <a:endParaRPr lang="en-US" altLang="en-US" b="1">
              <a:latin typeface="Arial" panose="020B0604020202020204" pitchFamily="34" charset="0"/>
              <a:ea typeface="ＭＳ Ｐゴシック" panose="020B0600070205080204" pitchFamily="34" charset="-128"/>
              <a:cs typeface="Arial" panose="020B0604020202020204" pitchFamily="34" charset="0"/>
            </a:endParaRPr>
          </a:p>
        </p:txBody>
      </p:sp>
      <p:sp>
        <p:nvSpPr>
          <p:cNvPr id="38916" name="Slide Number Placeholder 3">
            <a:extLst>
              <a:ext uri="{FF2B5EF4-FFF2-40B4-BE49-F238E27FC236}">
                <a16:creationId xmlns:a16="http://schemas.microsoft.com/office/drawing/2014/main" id="{37C73C2F-B17D-6944-9097-B98670442F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7920840-C819-5844-AA25-FE24350E2D10}" type="slidenum">
              <a:rPr lang="en-US" altLang="en-US" sz="1200"/>
              <a:pPr eaLnBrk="1" hangingPunct="1"/>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98DEA452-C67C-464C-8DFC-42106BAC66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C4371934-7F37-C644-8663-43F267D8A5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0964" name="Slide Number Placeholder 3">
            <a:extLst>
              <a:ext uri="{FF2B5EF4-FFF2-40B4-BE49-F238E27FC236}">
                <a16:creationId xmlns:a16="http://schemas.microsoft.com/office/drawing/2014/main" id="{5171D864-6F54-FA48-9C10-0BB19B3566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1D66EDA-D3DD-4642-BEB3-063B8996E19D}" type="slidenum">
              <a:rPr lang="en-US" altLang="en-US" sz="1200"/>
              <a:pPr eaLnBrk="1" hangingPunct="1"/>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7E6D122-9B4C-CC4A-A08E-0962F34F0D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1DBD6617-174C-6D42-8371-2D47208C4E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Drugs commonly used by teens include:</a:t>
            </a:r>
          </a:p>
          <a:p>
            <a:r>
              <a:rPr lang="en-US" altLang="en-US" b="1">
                <a:latin typeface="Arial" panose="020B0604020202020204" pitchFamily="34" charset="0"/>
                <a:ea typeface="ＭＳ Ｐゴシック" panose="020B0600070205080204" pitchFamily="34" charset="-128"/>
                <a:cs typeface="Arial" panose="020B0604020202020204" pitchFamily="34" charset="0"/>
              </a:rPr>
              <a:t>Strong pain medications </a:t>
            </a:r>
            <a:r>
              <a:rPr lang="en-US" altLang="en-US">
                <a:latin typeface="Arial" panose="020B0604020202020204" pitchFamily="34" charset="0"/>
                <a:ea typeface="ＭＳ Ｐゴシック" panose="020B0600070205080204" pitchFamily="34" charset="-128"/>
                <a:cs typeface="Arial" panose="020B0604020202020204" pitchFamily="34" charset="0"/>
              </a:rPr>
              <a:t>that are prescribed to treat moderate-to-severe pain. Teens often go in search of these to get high. </a:t>
            </a:r>
            <a:r>
              <a:rPr lang="en-US" altLang="en-US" b="1">
                <a:latin typeface="Arial" panose="020B0604020202020204" pitchFamily="34" charset="0"/>
                <a:ea typeface="ＭＳ Ｐゴシック" panose="020B0600070205080204" pitchFamily="34" charset="-128"/>
                <a:cs typeface="Arial" panose="020B0604020202020204" pitchFamily="34" charset="0"/>
              </a:rPr>
              <a:t>Stimulants, or uppers</a:t>
            </a:r>
            <a:r>
              <a:rPr lang="en-US" altLang="en-US">
                <a:latin typeface="Arial" panose="020B0604020202020204" pitchFamily="34" charset="0"/>
                <a:ea typeface="ＭＳ Ｐゴシック" panose="020B0600070205080204" pitchFamily="34" charset="-128"/>
                <a:cs typeface="Arial" panose="020B0604020202020204" pitchFamily="34" charset="0"/>
              </a:rPr>
              <a:t>, speed up brain activity, resulting in greater alertness, attention, and energy. Teens may turn to these to feel alert and be able to pull all-nighters to stay on top of coursework. Stimulants can make the heart beat faster and put the user at risk for stroke or heart attack. </a:t>
            </a:r>
            <a:r>
              <a:rPr lang="en-US" altLang="en-US" b="1">
                <a:latin typeface="Arial" panose="020B0604020202020204" pitchFamily="34" charset="0"/>
                <a:ea typeface="ＭＳ Ｐゴシック" panose="020B0600070205080204" pitchFamily="34" charset="-128"/>
                <a:cs typeface="Arial" panose="020B0604020202020204" pitchFamily="34" charset="0"/>
              </a:rPr>
              <a:t>Sedatives, or downers</a:t>
            </a:r>
            <a:r>
              <a:rPr lang="en-US" altLang="en-US">
                <a:latin typeface="Arial" panose="020B0604020202020204" pitchFamily="34" charset="0"/>
                <a:ea typeface="ＭＳ Ｐゴシック" panose="020B0600070205080204" pitchFamily="34" charset="-128"/>
                <a:cs typeface="Arial" panose="020B0604020202020204" pitchFamily="34" charset="0"/>
              </a:rPr>
              <a:t>, slow down brain activity. The result is a drowsy or calming effect. Other sedatives include tranquilizers and muscle relaxants. Sedatives can reduce heart rate and the body</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s response to breathing</a:t>
            </a:r>
          </a:p>
          <a:p>
            <a:pPr eaLnBrk="1" hangingPunct="1">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Teens also abuse </a:t>
            </a:r>
            <a:r>
              <a:rPr lang="en-US" altLang="en-US" b="1">
                <a:latin typeface="Arial" panose="020B0604020202020204" pitchFamily="34" charset="0"/>
                <a:ea typeface="ＭＳ Ｐゴシック" panose="020B0600070205080204" pitchFamily="34" charset="-128"/>
                <a:cs typeface="Arial" panose="020B0604020202020204" pitchFamily="34" charset="0"/>
              </a:rPr>
              <a:t>cough medicines</a:t>
            </a:r>
            <a:r>
              <a:rPr lang="en-US" altLang="en-US">
                <a:latin typeface="Arial" panose="020B0604020202020204" pitchFamily="34" charset="0"/>
                <a:ea typeface="ＭＳ Ｐゴシック" panose="020B0600070205080204" pitchFamily="34" charset="-128"/>
                <a:cs typeface="Arial" panose="020B0604020202020204" pitchFamily="34" charset="0"/>
              </a:rPr>
              <a:t> and other over-the-counter medicines. They may take any of these with alcohol or other substances.</a:t>
            </a:r>
          </a:p>
        </p:txBody>
      </p:sp>
      <p:sp>
        <p:nvSpPr>
          <p:cNvPr id="43012" name="Slide Number Placeholder 3">
            <a:extLst>
              <a:ext uri="{FF2B5EF4-FFF2-40B4-BE49-F238E27FC236}">
                <a16:creationId xmlns:a16="http://schemas.microsoft.com/office/drawing/2014/main" id="{EF53E700-E48E-0A42-A66C-08902196D8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DE81379-1612-3B42-BA53-193F2844A9DB}" type="slidenum">
              <a:rPr lang="en-US" altLang="en-US" sz="1200"/>
              <a:pPr eaLnBrk="1" hangingPunct="1"/>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5F7C2E7B-D1CD-D74A-8278-744B8243A1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D81AE81A-B736-A74F-B4BE-3B7FDAA619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It</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s very important to watch for signs of problems.</a:t>
            </a:r>
          </a:p>
          <a:p>
            <a:pPr eaLnBrk="1" hangingPunct="1">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The physical signs of abuse will be very different depending on the individual and the drug that is abused. The ones listed here are general, but we have created an additional sheet that lists warning signs by drug category-pain medications, stimulants and sedatives/tranquilizers</a:t>
            </a:r>
            <a:r>
              <a:rPr lang="en-US" altLang="en-US">
                <a:solidFill>
                  <a:srgbClr val="FF0000"/>
                </a:solidFill>
                <a:latin typeface="Arial" panose="020B0604020202020204" pitchFamily="34" charset="0"/>
                <a:ea typeface="ＭＳ Ｐゴシック" panose="020B0600070205080204" pitchFamily="34" charset="-128"/>
                <a:cs typeface="Arial" panose="020B0604020202020204" pitchFamily="34" charset="0"/>
              </a:rPr>
              <a:t>. </a:t>
            </a:r>
          </a:p>
          <a:p>
            <a:pPr eaLnBrk="1" hangingPunct="1">
              <a:spcBef>
                <a:spcPct val="0"/>
              </a:spcBef>
            </a:pPr>
            <a:endParaRPr lang="en-US" altLang="en-US">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5060" name="Slide Number Placeholder 3">
            <a:extLst>
              <a:ext uri="{FF2B5EF4-FFF2-40B4-BE49-F238E27FC236}">
                <a16:creationId xmlns:a16="http://schemas.microsoft.com/office/drawing/2014/main" id="{0C1E5F8A-A219-334D-ABA7-67A15AC507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A1CDF38-0FCE-CB46-AC57-F9A13010C990}" type="slidenum">
              <a:rPr lang="en-US" altLang="en-US" sz="1200"/>
              <a:pPr eaLnBrk="1" hangingPunct="1"/>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1AAF36D-973A-7147-BBED-8D476D47C4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CAB7E41C-6110-B54C-8FFD-B2216F096F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There are also behavioral clues…[</a:t>
            </a:r>
            <a:r>
              <a:rPr lang="en-US" altLang="en-US" i="1">
                <a:latin typeface="Arial" panose="020B0604020202020204" pitchFamily="34" charset="0"/>
                <a:ea typeface="ＭＳ Ｐゴシック" panose="020B0600070205080204" pitchFamily="34" charset="-128"/>
                <a:cs typeface="Arial" panose="020B0604020202020204" pitchFamily="34" charset="0"/>
              </a:rPr>
              <a:t>read from slide or allow audience to read</a:t>
            </a:r>
            <a:r>
              <a:rPr lang="en-US" altLang="en-US">
                <a:latin typeface="Arial" panose="020B0604020202020204" pitchFamily="34" charset="0"/>
                <a:ea typeface="ＭＳ Ｐゴシック" panose="020B0600070205080204" pitchFamily="34" charset="-128"/>
                <a:cs typeface="Arial" panose="020B0604020202020204" pitchFamily="34" charset="0"/>
              </a:rPr>
              <a:t>]</a:t>
            </a:r>
          </a:p>
        </p:txBody>
      </p:sp>
      <p:sp>
        <p:nvSpPr>
          <p:cNvPr id="47108" name="Slide Number Placeholder 3">
            <a:extLst>
              <a:ext uri="{FF2B5EF4-FFF2-40B4-BE49-F238E27FC236}">
                <a16:creationId xmlns:a16="http://schemas.microsoft.com/office/drawing/2014/main" id="{72094E91-6F84-0540-9137-BACAC15E80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7BE3BFF-56E6-6843-B5FF-1FA2F74ADDD5}" type="slidenum">
              <a:rPr lang="en-US" altLang="en-US" sz="1200"/>
              <a:pPr eaLnBrk="1" hangingPunct="1"/>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141ADA50-F5EB-E14F-8C52-08FF0E887D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34AA802D-4DD9-8E4A-B198-94C6B24D74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Now that you know…you can do your part to help curb prescription drug abuse among teens. </a:t>
            </a:r>
          </a:p>
          <a:p>
            <a:pPr eaLnBrk="1" hangingPunct="1">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49156" name="Slide Number Placeholder 3">
            <a:extLst>
              <a:ext uri="{FF2B5EF4-FFF2-40B4-BE49-F238E27FC236}">
                <a16:creationId xmlns:a16="http://schemas.microsoft.com/office/drawing/2014/main" id="{7BF68F94-BC7C-D94E-AB85-04EC1308F9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0E68F9F-F7D2-0044-ACFF-9668224FAAD4}" type="slidenum">
              <a:rPr lang="en-US" altLang="en-US" sz="1200"/>
              <a:pPr eaLnBrk="1" hangingPunct="1"/>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A3FD60BD-B7F9-7241-80B8-45E71372F0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F6A55984-1435-C14C-B942-63511CAD1D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1100">
                <a:latin typeface="Arial" panose="020B0604020202020204" pitchFamily="34" charset="0"/>
                <a:ea typeface="ＭＳ Ｐゴシック" panose="020B0600070205080204" pitchFamily="34" charset="-128"/>
                <a:cs typeface="Arial" panose="020B0604020202020204" pitchFamily="34" charset="0"/>
              </a:rPr>
              <a:t>Teen influencers matter. Whether you</a:t>
            </a:r>
            <a:r>
              <a:rPr lang="ja-JP" altLang="en-US" sz="1100">
                <a:latin typeface="Arial" panose="020B0604020202020204" pitchFamily="34" charset="0"/>
                <a:ea typeface="ＭＳ Ｐゴシック" panose="020B0600070205080204" pitchFamily="34" charset="-128"/>
                <a:cs typeface="Arial" panose="020B0604020202020204" pitchFamily="34" charset="0"/>
              </a:rPr>
              <a:t>’</a:t>
            </a:r>
            <a:r>
              <a:rPr lang="en-US" altLang="ja-JP" sz="1100">
                <a:latin typeface="Arial" panose="020B0604020202020204" pitchFamily="34" charset="0"/>
                <a:ea typeface="ＭＳ Ｐゴシック" panose="020B0600070205080204" pitchFamily="34" charset="-128"/>
                <a:cs typeface="Arial" panose="020B0604020202020204" pitchFamily="34" charset="0"/>
              </a:rPr>
              <a:t>re a parent, grandparent, teacher, coach, guidance counselor, school nurse or resource officer, or a community-based health professional, you can make a difference by educating teens and other teen influencers about the risks of prescription drug abuse. There is a saying in public health to </a:t>
            </a:r>
            <a:r>
              <a:rPr lang="ja-JP" altLang="en-US" sz="1100">
                <a:latin typeface="Arial" panose="020B0604020202020204" pitchFamily="34" charset="0"/>
                <a:ea typeface="ＭＳ Ｐゴシック" panose="020B0600070205080204" pitchFamily="34" charset="-128"/>
                <a:cs typeface="Arial" panose="020B0604020202020204" pitchFamily="34" charset="0"/>
              </a:rPr>
              <a:t>“</a:t>
            </a:r>
            <a:r>
              <a:rPr lang="en-US" altLang="ja-JP" sz="1100">
                <a:latin typeface="Arial" panose="020B0604020202020204" pitchFamily="34" charset="0"/>
                <a:ea typeface="ＭＳ Ｐゴシック" panose="020B0600070205080204" pitchFamily="34" charset="-128"/>
                <a:cs typeface="Arial" panose="020B0604020202020204" pitchFamily="34" charset="0"/>
              </a:rPr>
              <a:t>go where the people are</a:t>
            </a:r>
            <a:r>
              <a:rPr lang="ja-JP" altLang="en-US" sz="1100">
                <a:latin typeface="Arial" panose="020B0604020202020204" pitchFamily="34" charset="0"/>
                <a:ea typeface="ＭＳ Ｐゴシック" panose="020B0600070205080204" pitchFamily="34" charset="-128"/>
                <a:cs typeface="Arial" panose="020B0604020202020204" pitchFamily="34" charset="0"/>
              </a:rPr>
              <a:t>”</a:t>
            </a:r>
            <a:r>
              <a:rPr lang="en-US" altLang="ja-JP" sz="1100">
                <a:latin typeface="Arial" panose="020B0604020202020204" pitchFamily="34" charset="0"/>
                <a:ea typeface="ＭＳ Ｐゴシック" panose="020B0600070205080204" pitchFamily="34" charset="-128"/>
                <a:cs typeface="Arial" panose="020B0604020202020204" pitchFamily="34" charset="0"/>
              </a:rPr>
              <a:t>—that</a:t>
            </a:r>
            <a:r>
              <a:rPr lang="ja-JP" altLang="en-US" sz="1100">
                <a:latin typeface="Arial" panose="020B0604020202020204" pitchFamily="34" charset="0"/>
                <a:ea typeface="ＭＳ Ｐゴシック" panose="020B0600070205080204" pitchFamily="34" charset="-128"/>
                <a:cs typeface="Arial" panose="020B0604020202020204" pitchFamily="34" charset="0"/>
              </a:rPr>
              <a:t>’</a:t>
            </a:r>
            <a:r>
              <a:rPr lang="en-US" altLang="ja-JP" sz="1100">
                <a:latin typeface="Arial" panose="020B0604020202020204" pitchFamily="34" charset="0"/>
                <a:ea typeface="ＭＳ Ｐゴシック" panose="020B0600070205080204" pitchFamily="34" charset="-128"/>
                <a:cs typeface="Arial" panose="020B0604020202020204" pitchFamily="34" charset="0"/>
              </a:rPr>
              <a:t>s the only way you can make a measurable difference in prevention and health behavior change. Teen influencers who interact with teens on a regular basis can look for teachable moments to talk to teens about the dangers of prescription drug abuse and to promote healthy alternatives. </a:t>
            </a:r>
          </a:p>
          <a:p>
            <a:pPr eaLnBrk="1" hangingPunct="1">
              <a:lnSpc>
                <a:spcPct val="80000"/>
              </a:lnSpc>
            </a:pPr>
            <a:endParaRPr lang="en-US" altLang="en-US" sz="110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80000"/>
              </a:lnSpc>
            </a:pPr>
            <a:endParaRPr lang="en-US" altLang="en-US" sz="1100">
              <a:ea typeface="ＭＳ Ｐゴシック" panose="020B0600070205080204" pitchFamily="34" charset="-128"/>
              <a:cs typeface="Arial" panose="020B0604020202020204" pitchFamily="34" charset="0"/>
            </a:endParaRPr>
          </a:p>
        </p:txBody>
      </p:sp>
      <p:sp>
        <p:nvSpPr>
          <p:cNvPr id="51204" name="Slide Number Placeholder 3">
            <a:extLst>
              <a:ext uri="{FF2B5EF4-FFF2-40B4-BE49-F238E27FC236}">
                <a16:creationId xmlns:a16="http://schemas.microsoft.com/office/drawing/2014/main" id="{973A2853-BA0F-504D-9685-5AEABBEEF6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549A36E-E183-B34E-BAEB-0CB2973D35D2}" type="slidenum">
              <a:rPr lang="en-US" altLang="en-US" sz="1200"/>
              <a:pPr eaLnBrk="1" hangingPunct="1"/>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F07917EC-6CDA-734F-951E-D483B3BC40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8E7FC2A7-F38D-7949-8B4D-10B160B52A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Parents have the greatest influence on teens</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 drug use attitudes and decisions; teens whose parents talk about the risks of drugs at home are up to 50 percent less likely to use drugs. Grandparents, older siblings and other relatives also play a big role in shaping teen decisions.</a:t>
            </a:r>
          </a:p>
          <a:p>
            <a:pPr eaLnBrk="1" hangingPunct="1">
              <a:spcBef>
                <a:spcPct val="0"/>
              </a:spcBef>
            </a:pPr>
            <a:endParaRPr lang="en-US" altLang="en-US">
              <a:ea typeface="ＭＳ Ｐゴシック" panose="020B0600070205080204" pitchFamily="34" charset="-128"/>
              <a:cs typeface="Arial" panose="020B0604020202020204" pitchFamily="34" charset="0"/>
            </a:endParaRPr>
          </a:p>
        </p:txBody>
      </p:sp>
      <p:sp>
        <p:nvSpPr>
          <p:cNvPr id="53252" name="Slide Number Placeholder 3">
            <a:extLst>
              <a:ext uri="{FF2B5EF4-FFF2-40B4-BE49-F238E27FC236}">
                <a16:creationId xmlns:a16="http://schemas.microsoft.com/office/drawing/2014/main" id="{ACCEE26E-C504-9E4F-A9BC-441C589BF2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B0E57E8-8A16-C141-90D6-51EAFEBA40CC}" type="slidenum">
              <a:rPr lang="en-US" altLang="en-US" sz="1200"/>
              <a:pPr eaLnBrk="1" hangingPunct="1"/>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914C85A-363F-CB4D-9E21-79032D4058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D6708019-5554-BF4D-AB2B-A4D53B86EF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en-US" altLang="en-US" sz="1000" i="1">
                <a:latin typeface="Arial" panose="020B0604020202020204" pitchFamily="34" charset="0"/>
                <a:ea typeface="ＭＳ Ｐゴシック" panose="020B0600070205080204" pitchFamily="34" charset="-128"/>
                <a:cs typeface="Arial" panose="020B0604020202020204" pitchFamily="34" charset="0"/>
              </a:rPr>
              <a:t>Good morning/good afternoon/good evening </a:t>
            </a:r>
            <a:r>
              <a:rPr lang="en-US" altLang="en-US" sz="1000">
                <a:latin typeface="Arial" panose="020B0604020202020204" pitchFamily="34" charset="0"/>
                <a:ea typeface="ＭＳ Ｐゴシック" panose="020B0600070205080204" pitchFamily="34" charset="-128"/>
                <a:cs typeface="Arial" panose="020B0604020202020204" pitchFamily="34" charset="0"/>
              </a:rPr>
              <a:t>everyone. Thank you for taking time out of your busy schedule to be part of this discussion. </a:t>
            </a:r>
          </a:p>
          <a:p>
            <a:pPr eaLnBrk="1" hangingPunct="1">
              <a:lnSpc>
                <a:spcPct val="90000"/>
              </a:lnSpc>
              <a:spcBef>
                <a:spcPct val="0"/>
              </a:spcBef>
            </a:pPr>
            <a:endParaRPr lang="en-US" altLang="en-US" sz="100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spcBef>
                <a:spcPct val="0"/>
              </a:spcBef>
            </a:pPr>
            <a:r>
              <a:rPr lang="en-US" altLang="en-US" sz="1000">
                <a:latin typeface="Arial" panose="020B0604020202020204" pitchFamily="34" charset="0"/>
                <a:ea typeface="ＭＳ Ｐゴシック" panose="020B0600070205080204" pitchFamily="34" charset="-128"/>
                <a:cs typeface="Arial" panose="020B0604020202020204" pitchFamily="34" charset="0"/>
              </a:rPr>
              <a:t>The misuse of prescription drugs by teens is a public health problem that places many teenagers at serious risk. Whether you</a:t>
            </a:r>
            <a:r>
              <a:rPr lang="ja-JP" altLang="en-US" sz="1000">
                <a:latin typeface="Arial" panose="020B0604020202020204" pitchFamily="34" charset="0"/>
                <a:ea typeface="ＭＳ Ｐゴシック" panose="020B0600070205080204" pitchFamily="34" charset="-128"/>
                <a:cs typeface="Arial" panose="020B0604020202020204" pitchFamily="34" charset="0"/>
              </a:rPr>
              <a:t>’</a:t>
            </a:r>
            <a:r>
              <a:rPr lang="en-US" altLang="ja-JP" sz="1000">
                <a:latin typeface="Arial" panose="020B0604020202020204" pitchFamily="34" charset="0"/>
                <a:ea typeface="ＭＳ Ｐゴシック" panose="020B0600070205080204" pitchFamily="34" charset="-128"/>
                <a:cs typeface="Arial" panose="020B0604020202020204" pitchFamily="34" charset="0"/>
              </a:rPr>
              <a:t>re a parent, teacher, coach, school administrator, a community or school-based health provider, you need to be aware of teens abusing or feeling pressure to abuse prescription drugs. These medications arethe same ones we keep in our medicine or kitchen cabinets.</a:t>
            </a:r>
          </a:p>
          <a:p>
            <a:pPr eaLnBrk="1" hangingPunct="1">
              <a:lnSpc>
                <a:spcPct val="90000"/>
              </a:lnSpc>
              <a:spcBef>
                <a:spcPct val="0"/>
              </a:spcBef>
            </a:pPr>
            <a:r>
              <a:rPr lang="en-US" altLang="en-US" sz="1000">
                <a:latin typeface="Arial" panose="020B0604020202020204" pitchFamily="34" charset="0"/>
                <a:ea typeface="ＭＳ Ｐゴシック" panose="020B0600070205080204" pitchFamily="34" charset="-128"/>
                <a:cs typeface="Arial" panose="020B0604020202020204" pitchFamily="34" charset="0"/>
              </a:rPr>
              <a:t>My name is _________________________, and I will be leading today</a:t>
            </a:r>
            <a:r>
              <a:rPr lang="ja-JP" altLang="en-US" sz="1000">
                <a:latin typeface="Arial" panose="020B0604020202020204" pitchFamily="34" charset="0"/>
                <a:ea typeface="ＭＳ Ｐゴシック" panose="020B0600070205080204" pitchFamily="34" charset="-128"/>
                <a:cs typeface="Arial" panose="020B0604020202020204" pitchFamily="34" charset="0"/>
              </a:rPr>
              <a:t>’</a:t>
            </a:r>
            <a:r>
              <a:rPr lang="en-US" altLang="ja-JP" sz="1000">
                <a:latin typeface="Arial" panose="020B0604020202020204" pitchFamily="34" charset="0"/>
                <a:ea typeface="ＭＳ Ｐゴシック" panose="020B0600070205080204" pitchFamily="34" charset="-128"/>
                <a:cs typeface="Arial" panose="020B0604020202020204" pitchFamily="34" charset="0"/>
              </a:rPr>
              <a:t>s workshop. </a:t>
            </a:r>
          </a:p>
          <a:p>
            <a:pPr eaLnBrk="1" hangingPunct="1">
              <a:lnSpc>
                <a:spcPct val="90000"/>
              </a:lnSpc>
              <a:spcBef>
                <a:spcPct val="0"/>
              </a:spcBef>
            </a:pPr>
            <a:r>
              <a:rPr lang="en-US" altLang="en-US" sz="1000">
                <a:latin typeface="Arial" panose="020B0604020202020204" pitchFamily="34" charset="0"/>
                <a:ea typeface="ＭＳ Ｐゴシック" panose="020B0600070205080204" pitchFamily="34" charset="-128"/>
                <a:cs typeface="Arial" panose="020B0604020202020204" pitchFamily="34" charset="0"/>
              </a:rPr>
              <a:t>[</a:t>
            </a:r>
            <a:r>
              <a:rPr lang="en-US" altLang="en-US" sz="1000" i="1">
                <a:latin typeface="Arial" panose="020B0604020202020204" pitchFamily="34" charset="0"/>
                <a:ea typeface="ＭＳ Ｐゴシック" panose="020B0600070205080204" pitchFamily="34" charset="-128"/>
                <a:cs typeface="Arial" panose="020B0604020202020204" pitchFamily="34" charset="0"/>
              </a:rPr>
              <a:t>Give brief information about how you became involved (are you a parent, educator, health professional?), and why you think this is such an important issue; for example, if you know a family that has struggled with prescription drug abuse or if you are passionate about doing something to make sure this issue is addressed in your community.</a:t>
            </a:r>
            <a:r>
              <a:rPr lang="en-US" altLang="en-US" sz="1000">
                <a:latin typeface="Arial" panose="020B0604020202020204" pitchFamily="34" charset="0"/>
                <a:ea typeface="ＭＳ Ｐゴシック" panose="020B0600070205080204" pitchFamily="34" charset="-128"/>
                <a:cs typeface="Arial" panose="020B0604020202020204" pitchFamily="34" charset="0"/>
              </a:rPr>
              <a:t>].</a:t>
            </a:r>
          </a:p>
          <a:p>
            <a:pPr eaLnBrk="1" hangingPunct="1">
              <a:lnSpc>
                <a:spcPct val="90000"/>
              </a:lnSpc>
              <a:spcBef>
                <a:spcPct val="0"/>
              </a:spcBef>
            </a:pPr>
            <a:endParaRPr lang="en-US" altLang="en-US" sz="100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spcBef>
                <a:spcPct val="0"/>
              </a:spcBef>
            </a:pPr>
            <a:r>
              <a:rPr lang="en-US" altLang="en-US" sz="1000">
                <a:latin typeface="Arial" panose="020B0604020202020204" pitchFamily="34" charset="0"/>
                <a:ea typeface="ＭＳ Ｐゴシック" panose="020B0600070205080204" pitchFamily="34" charset="-128"/>
                <a:cs typeface="Arial" panose="020B0604020202020204" pitchFamily="34" charset="0"/>
              </a:rPr>
              <a:t>I</a:t>
            </a:r>
            <a:r>
              <a:rPr lang="ja-JP" altLang="en-US" sz="1000">
                <a:latin typeface="Arial" panose="020B0604020202020204" pitchFamily="34" charset="0"/>
                <a:ea typeface="ＭＳ Ｐゴシック" panose="020B0600070205080204" pitchFamily="34" charset="-128"/>
                <a:cs typeface="Arial" panose="020B0604020202020204" pitchFamily="34" charset="0"/>
              </a:rPr>
              <a:t>’</a:t>
            </a:r>
            <a:r>
              <a:rPr lang="en-US" altLang="ja-JP" sz="1000">
                <a:latin typeface="Arial" panose="020B0604020202020204" pitchFamily="34" charset="0"/>
                <a:ea typeface="ＭＳ Ｐゴシック" panose="020B0600070205080204" pitchFamily="34" charset="-128"/>
                <a:cs typeface="Arial" panose="020B0604020202020204" pitchFamily="34" charset="0"/>
              </a:rPr>
              <a:t>d like to have this be an informal workshop, so please feel free to ask questions or raise concerns as we go along. </a:t>
            </a:r>
          </a:p>
          <a:p>
            <a:pPr eaLnBrk="1" hangingPunct="1">
              <a:lnSpc>
                <a:spcPct val="90000"/>
              </a:lnSpc>
              <a:spcBef>
                <a:spcPct val="0"/>
              </a:spcBef>
            </a:pPr>
            <a:r>
              <a:rPr lang="en-US" altLang="en-US" sz="1000">
                <a:latin typeface="Arial" panose="020B0604020202020204" pitchFamily="34" charset="0"/>
                <a:ea typeface="ＭＳ Ｐゴシック" panose="020B0600070205080204" pitchFamily="34" charset="-128"/>
                <a:cs typeface="Arial" panose="020B0604020202020204" pitchFamily="34" charset="0"/>
              </a:rPr>
              <a:t>[</a:t>
            </a:r>
            <a:r>
              <a:rPr lang="en-US" altLang="en-US" sz="1000" i="1">
                <a:latin typeface="Arial" panose="020B0604020202020204" pitchFamily="34" charset="0"/>
                <a:ea typeface="ＭＳ Ｐゴシック" panose="020B0600070205080204" pitchFamily="34" charset="-128"/>
                <a:cs typeface="Arial" panose="020B0604020202020204" pitchFamily="34" charset="0"/>
              </a:rPr>
              <a:t>Add any details about where the restrooms are located, explanation of the index cards if you decided to use them to collect questions; Talk about setting a few ground rules for the group – if someone shares personal story, it</a:t>
            </a:r>
            <a:r>
              <a:rPr lang="ja-JP" altLang="en-US" sz="1000" i="1">
                <a:latin typeface="Arial" panose="020B0604020202020204" pitchFamily="34" charset="0"/>
                <a:ea typeface="ＭＳ Ｐゴシック" panose="020B0600070205080204" pitchFamily="34" charset="-128"/>
                <a:cs typeface="Arial" panose="020B0604020202020204" pitchFamily="34" charset="0"/>
              </a:rPr>
              <a:t>’</a:t>
            </a:r>
            <a:r>
              <a:rPr lang="en-US" altLang="ja-JP" sz="1000" i="1">
                <a:latin typeface="Arial" panose="020B0604020202020204" pitchFamily="34" charset="0"/>
                <a:ea typeface="ＭＳ Ｐゴシック" panose="020B0600070205080204" pitchFamily="34" charset="-128"/>
                <a:cs typeface="Arial" panose="020B0604020202020204" pitchFamily="34" charset="0"/>
              </a:rPr>
              <a:t>s understood that this information should be kept confidential, being respectful of others, not interrupting, etc</a:t>
            </a:r>
            <a:r>
              <a:rPr lang="en-US" altLang="ja-JP" sz="1000">
                <a:latin typeface="Arial" panose="020B0604020202020204" pitchFamily="34" charset="0"/>
                <a:ea typeface="ＭＳ Ｐゴシック" panose="020B0600070205080204" pitchFamily="34" charset="-128"/>
                <a:cs typeface="Arial" panose="020B0604020202020204" pitchFamily="34" charset="0"/>
              </a:rPr>
              <a:t>.]</a:t>
            </a:r>
          </a:p>
          <a:p>
            <a:pPr eaLnBrk="1" hangingPunct="1">
              <a:lnSpc>
                <a:spcPct val="90000"/>
              </a:lnSpc>
              <a:spcBef>
                <a:spcPct val="0"/>
              </a:spcBef>
            </a:pPr>
            <a:endParaRPr lang="en-US" altLang="en-US" sz="100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spcBef>
                <a:spcPct val="0"/>
              </a:spcBef>
            </a:pPr>
            <a:r>
              <a:rPr lang="en-US" altLang="en-US" sz="1000">
                <a:latin typeface="Arial" panose="020B0604020202020204" pitchFamily="34" charset="0"/>
                <a:ea typeface="ＭＳ Ｐゴシック" panose="020B0600070205080204" pitchFamily="34" charset="-128"/>
                <a:cs typeface="Arial" panose="020B0604020202020204" pitchFamily="34" charset="0"/>
              </a:rPr>
              <a:t>As you can see, I</a:t>
            </a:r>
            <a:r>
              <a:rPr lang="ja-JP" altLang="en-US" sz="1000">
                <a:latin typeface="Arial" panose="020B0604020202020204" pitchFamily="34" charset="0"/>
                <a:ea typeface="ＭＳ Ｐゴシック" panose="020B0600070205080204" pitchFamily="34" charset="-128"/>
                <a:cs typeface="Arial" panose="020B0604020202020204" pitchFamily="34" charset="0"/>
              </a:rPr>
              <a:t>’</a:t>
            </a:r>
            <a:r>
              <a:rPr lang="en-US" altLang="ja-JP" sz="1000">
                <a:latin typeface="Arial" panose="020B0604020202020204" pitchFamily="34" charset="0"/>
                <a:ea typeface="ＭＳ Ｐゴシック" panose="020B0600070205080204" pitchFamily="34" charset="-128"/>
                <a:cs typeface="Arial" panose="020B0604020202020204" pitchFamily="34" charset="0"/>
              </a:rPr>
              <a:t>ll run through the slides to give you some background on the issue. Then we</a:t>
            </a:r>
            <a:r>
              <a:rPr lang="ja-JP" altLang="en-US" sz="1000">
                <a:latin typeface="Arial" panose="020B0604020202020204" pitchFamily="34" charset="0"/>
                <a:ea typeface="ＭＳ Ｐゴシック" panose="020B0600070205080204" pitchFamily="34" charset="-128"/>
                <a:cs typeface="Arial" panose="020B0604020202020204" pitchFamily="34" charset="0"/>
              </a:rPr>
              <a:t>’</a:t>
            </a:r>
            <a:r>
              <a:rPr lang="en-US" altLang="ja-JP" sz="1000">
                <a:latin typeface="Arial" panose="020B0604020202020204" pitchFamily="34" charset="0"/>
                <a:ea typeface="ＭＳ Ｐゴシック" panose="020B0600070205080204" pitchFamily="34" charset="-128"/>
                <a:cs typeface="Arial" panose="020B0604020202020204" pitchFamily="34" charset="0"/>
              </a:rPr>
              <a:t>ll break into pairs or small groups for a role play activity, and reconvene to discuss how you might handle some of these real-life scenarios. I</a:t>
            </a:r>
            <a:r>
              <a:rPr lang="ja-JP" altLang="en-US" sz="1000">
                <a:latin typeface="Arial" panose="020B0604020202020204" pitchFamily="34" charset="0"/>
                <a:ea typeface="ＭＳ Ｐゴシック" panose="020B0600070205080204" pitchFamily="34" charset="-128"/>
                <a:cs typeface="Arial" panose="020B0604020202020204" pitchFamily="34" charset="0"/>
              </a:rPr>
              <a:t>’</a:t>
            </a:r>
            <a:r>
              <a:rPr lang="en-US" altLang="ja-JP" sz="1000">
                <a:latin typeface="Arial" panose="020B0604020202020204" pitchFamily="34" charset="0"/>
                <a:ea typeface="ＭＳ Ｐゴシック" panose="020B0600070205080204" pitchFamily="34" charset="-128"/>
                <a:cs typeface="Arial" panose="020B0604020202020204" pitchFamily="34" charset="0"/>
              </a:rPr>
              <a:t>ll also review the program materials and other helpful resources that we hope you will use and refer to after this workshop. Lastly, I</a:t>
            </a:r>
            <a:r>
              <a:rPr lang="ja-JP" altLang="en-US" sz="1000">
                <a:latin typeface="Arial" panose="020B0604020202020204" pitchFamily="34" charset="0"/>
                <a:ea typeface="ＭＳ Ｐゴシック" panose="020B0600070205080204" pitchFamily="34" charset="-128"/>
                <a:cs typeface="Arial" panose="020B0604020202020204" pitchFamily="34" charset="0"/>
              </a:rPr>
              <a:t>’</a:t>
            </a:r>
            <a:r>
              <a:rPr lang="en-US" altLang="ja-JP" sz="1000">
                <a:latin typeface="Arial" panose="020B0604020202020204" pitchFamily="34" charset="0"/>
                <a:ea typeface="ＭＳ Ｐゴシック" panose="020B0600070205080204" pitchFamily="34" charset="-128"/>
                <a:cs typeface="Arial" panose="020B0604020202020204" pitchFamily="34" charset="0"/>
              </a:rPr>
              <a:t>ll ask you to fill out the evaluation form.</a:t>
            </a:r>
          </a:p>
          <a:p>
            <a:pPr eaLnBrk="1" hangingPunct="1">
              <a:lnSpc>
                <a:spcPct val="90000"/>
              </a:lnSpc>
              <a:spcBef>
                <a:spcPct val="0"/>
              </a:spcBef>
            </a:pPr>
            <a:endParaRPr lang="en-US" altLang="en-US" sz="110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spcBef>
                <a:spcPct val="0"/>
              </a:spcBef>
            </a:pPr>
            <a:endParaRPr lang="en-US" altLang="en-US" sz="1100">
              <a:latin typeface="Arial" panose="020B0604020202020204" pitchFamily="34" charset="0"/>
              <a:ea typeface="ＭＳ Ｐゴシック" panose="020B0600070205080204" pitchFamily="34" charset="-128"/>
              <a:cs typeface="Arial" panose="020B0604020202020204" pitchFamily="34" charset="0"/>
            </a:endParaRPr>
          </a:p>
        </p:txBody>
      </p:sp>
      <p:sp>
        <p:nvSpPr>
          <p:cNvPr id="18436" name="Slide Number Placeholder 3">
            <a:extLst>
              <a:ext uri="{FF2B5EF4-FFF2-40B4-BE49-F238E27FC236}">
                <a16:creationId xmlns:a16="http://schemas.microsoft.com/office/drawing/2014/main" id="{A42A401A-45A6-D640-BD77-E993532BA5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02A78FB-A4BE-1E4D-85A8-D926F21A6FEE}" type="slidenum">
              <a:rPr lang="en-US" altLang="en-US" sz="1200"/>
              <a:pPr eaLnBrk="1" hangingPunct="1"/>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7727330A-861A-694A-8B7D-BFB5D327B7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0D455A93-FEB6-7346-B552-C1BBBEFC48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Teachers, coaches and other educators spend a lot of time with teens and, in some cases, may be their main support system. They are also in a position to see behavior changes like a drop in academic or athletic performance, acting out in class or unexplained absences before parents and can intervene early.</a:t>
            </a:r>
          </a:p>
        </p:txBody>
      </p:sp>
      <p:sp>
        <p:nvSpPr>
          <p:cNvPr id="55300" name="Slide Number Placeholder 3">
            <a:extLst>
              <a:ext uri="{FF2B5EF4-FFF2-40B4-BE49-F238E27FC236}">
                <a16:creationId xmlns:a16="http://schemas.microsoft.com/office/drawing/2014/main" id="{9F7A664B-AA4B-924E-904E-2E0D505FD6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1F41598-D0E4-6F4A-B929-14D2B6874D6F}" type="slidenum">
              <a:rPr lang="en-US" altLang="en-US" sz="1200"/>
              <a:pPr eaLnBrk="1" hangingPunct="1"/>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4695C99F-A929-864A-AC30-3A3910E194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4EAEEDCB-B599-B847-957C-7715C7A425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School and community-based health professionals can keep tabs on teens</a:t>
            </a:r>
            <a:r>
              <a:rPr lang="ja-JP" altLang="en-US">
                <a:ea typeface="ＭＳ Ｐゴシック" panose="020B0600070205080204" pitchFamily="34" charset="-128"/>
              </a:rPr>
              <a:t>’</a:t>
            </a:r>
            <a:r>
              <a:rPr lang="en-US" altLang="ja-JP">
                <a:ea typeface="ＭＳ Ｐゴシック" panose="020B0600070205080204" pitchFamily="34" charset="-128"/>
              </a:rPr>
              <a:t> physical and emotional development; they can identify problems and also help combat prescription drug abuse where it might start by educating all patients about the safe use of medicines in the home and, when necessary, in the school.</a:t>
            </a:r>
            <a:endParaRPr lang="en-US" altLang="en-US">
              <a:ea typeface="ＭＳ Ｐゴシック" panose="020B0600070205080204" pitchFamily="34" charset="-128"/>
            </a:endParaRPr>
          </a:p>
        </p:txBody>
      </p:sp>
      <p:sp>
        <p:nvSpPr>
          <p:cNvPr id="57348" name="Slide Number Placeholder 3">
            <a:extLst>
              <a:ext uri="{FF2B5EF4-FFF2-40B4-BE49-F238E27FC236}">
                <a16:creationId xmlns:a16="http://schemas.microsoft.com/office/drawing/2014/main" id="{8F8433AD-EF83-8748-95E2-AD5E49CD06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AC78805-164D-E545-A344-49FD6908F980}" type="slidenum">
              <a:rPr lang="en-US" altLang="en-US" sz="1200"/>
              <a:pPr eaLnBrk="1" hangingPunct="1"/>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33F8835A-6E1D-0141-A30B-B0F2303BD2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671B0EB0-A232-1F45-B56D-9D867C2838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We know talking works. Rates of substance abuse by teens have declined dramatically in the last decade due, in large part, to collective efforts of the anti-drug and prevention communities and communicating the risks. As the perception of risk goes up, teens</a:t>
            </a:r>
            <a:r>
              <a:rPr lang="ja-JP" altLang="en-US">
                <a:ea typeface="ＭＳ Ｐゴシック" panose="020B0600070205080204" pitchFamily="34" charset="-128"/>
              </a:rPr>
              <a:t>’</a:t>
            </a:r>
            <a:r>
              <a:rPr lang="en-US" altLang="ja-JP">
                <a:ea typeface="ＭＳ Ｐゴシック" panose="020B0600070205080204" pitchFamily="34" charset="-128"/>
              </a:rPr>
              <a:t> willingness to abuse or a misuse substance goes down. So, talking to them about the true dangers of prescription drug abuse in an ongoing, direct way is critical. </a:t>
            </a:r>
            <a:endParaRPr lang="en-US" altLang="en-US">
              <a:ea typeface="ＭＳ Ｐゴシック" panose="020B0600070205080204" pitchFamily="34" charset="-128"/>
            </a:endParaRPr>
          </a:p>
        </p:txBody>
      </p:sp>
      <p:sp>
        <p:nvSpPr>
          <p:cNvPr id="59396" name="Slide Number Placeholder 3">
            <a:extLst>
              <a:ext uri="{FF2B5EF4-FFF2-40B4-BE49-F238E27FC236}">
                <a16:creationId xmlns:a16="http://schemas.microsoft.com/office/drawing/2014/main" id="{238EE85D-3FB5-8C49-8EA1-B3060DA0EA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891F44D-67BB-C04C-97C2-C2A08CC841F6}" type="slidenum">
              <a:rPr lang="en-US" altLang="en-US" sz="1200"/>
              <a:pPr eaLnBrk="1" hangingPunct="1"/>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7FF48169-892C-FC41-9FF0-FDA16D9DA8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86DC43A7-60AC-354F-9D2E-32A9030567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Take advantage of opportunities to talk with and listen to teens—even a brief conversation can help steer a teen in the right direction. It</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s important to empathize with the pressures and uncertainties they face and offer other options for staying healthy. </a:t>
            </a: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61444" name="Slide Number Placeholder 3">
            <a:extLst>
              <a:ext uri="{FF2B5EF4-FFF2-40B4-BE49-F238E27FC236}">
                <a16:creationId xmlns:a16="http://schemas.microsoft.com/office/drawing/2014/main" id="{581ADC0B-6813-1145-9533-268BAF5C37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AD0CE3B-220D-C541-8F83-1A176CFB91FE}" type="slidenum">
              <a:rPr lang="en-US" altLang="en-US" sz="1200"/>
              <a:pPr eaLnBrk="1" hangingPunct="1"/>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CDBFB685-2F21-1641-801D-93A31B609E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AE150BC7-EE0F-E848-8487-6DC7FF5163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And although teens might think </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everyone is doing it,</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 be sure they know that while one in five teens abuse prescription drugs, four out of five are not.</a:t>
            </a:r>
          </a:p>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It</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s important to set the record straight about the dangers of prescription drug abuse and present the facts. Inform teens and others that abusing prescription drugs is just as dangerous as abusing street drugs, and it can also be as addictive and deadly. There is no safe way to get </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high,</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 and it</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s not okay to rely on these drugs to help manage stress or get </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high,</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 even </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every once and a while.</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 If you are a parent, set clear limits and a good example.</a:t>
            </a: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63492" name="Slide Number Placeholder 3">
            <a:extLst>
              <a:ext uri="{FF2B5EF4-FFF2-40B4-BE49-F238E27FC236}">
                <a16:creationId xmlns:a16="http://schemas.microsoft.com/office/drawing/2014/main" id="{EB48C8CE-737A-5F47-97AB-90F251DB2C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5A3A313-AAC0-3A45-BE31-E8169547CF22}" type="slidenum">
              <a:rPr lang="en-US" altLang="en-US" sz="1200"/>
              <a:pPr eaLnBrk="1" hangingPunct="1"/>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F932FB28-E038-684C-BBE2-CCF00866D7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83E91810-B5B1-9A4B-BAC7-2429CDADAE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Talk to them about how to get out of a bad situation. Offer to pick them up wherever they are if they are in trouble. Give them some effective ways to say </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no</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 so they don</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t feel </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uncool</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 when talking to their peers. Help role play with them so they gain confidence.</a:t>
            </a: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65540" name="Slide Number Placeholder 3">
            <a:extLst>
              <a:ext uri="{FF2B5EF4-FFF2-40B4-BE49-F238E27FC236}">
                <a16:creationId xmlns:a16="http://schemas.microsoft.com/office/drawing/2014/main" id="{E65F24EC-97CC-6040-9B91-F4CBC73AF4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CAB1A83-BAD3-F644-9068-1656D339513C}" type="slidenum">
              <a:rPr lang="en-US" altLang="en-US" sz="1200"/>
              <a:pPr eaLnBrk="1" hangingPunct="1"/>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74281CB7-187E-E74D-AF51-31EE5C1043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DEE8E219-62D5-9642-BBE9-5B12884708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So, we all have the opportunity to reach teens with important prevention messages, but there are some challenges…</a:t>
            </a:r>
          </a:p>
          <a:p>
            <a:r>
              <a:rPr lang="en-US" altLang="en-US">
                <a:latin typeface="Arial" panose="020B0604020202020204" pitchFamily="34" charset="0"/>
                <a:ea typeface="ＭＳ Ｐゴシック" panose="020B0600070205080204" pitchFamily="34" charset="-128"/>
                <a:cs typeface="Arial" panose="020B0604020202020204" pitchFamily="34" charset="0"/>
              </a:rPr>
              <a:t>They can be rebellious and want to experience life and do new things.</a:t>
            </a:r>
          </a:p>
          <a:p>
            <a:r>
              <a:rPr lang="en-US" altLang="en-US">
                <a:latin typeface="Arial" panose="020B0604020202020204" pitchFamily="34" charset="0"/>
                <a:ea typeface="ＭＳ Ｐゴシック" panose="020B0600070205080204" pitchFamily="34" charset="-128"/>
                <a:cs typeface="Arial" panose="020B0604020202020204" pitchFamily="34" charset="0"/>
              </a:rPr>
              <a:t>They can be swayed by their peers, and are often bombarded with opportunities to try new things.</a:t>
            </a:r>
          </a:p>
          <a:p>
            <a:r>
              <a:rPr lang="en-US" altLang="en-US">
                <a:latin typeface="Arial" panose="020B0604020202020204" pitchFamily="34" charset="0"/>
                <a:ea typeface="ＭＳ Ｐゴシック" panose="020B0600070205080204" pitchFamily="34" charset="-128"/>
                <a:cs typeface="Arial" panose="020B0604020202020204" pitchFamily="34" charset="0"/>
              </a:rPr>
              <a:t>They think they are invincible, somehow shielded from any harm.</a:t>
            </a:r>
          </a:p>
          <a:p>
            <a:r>
              <a:rPr lang="en-US" altLang="en-US">
                <a:latin typeface="Arial" panose="020B0604020202020204" pitchFamily="34" charset="0"/>
                <a:ea typeface="ＭＳ Ｐゴシック" panose="020B0600070205080204" pitchFamily="34" charset="-128"/>
                <a:cs typeface="Arial" panose="020B0604020202020204" pitchFamily="34" charset="0"/>
              </a:rPr>
              <a:t>In this fast-paced information age, there are tons of competing messages (iPod, Internet, social networking sites, pop icons like celebrities who make the news tales of prescription drug abuse), which leave fewer opportunities to talk.</a:t>
            </a:r>
          </a:p>
          <a:p>
            <a:r>
              <a:rPr lang="en-US" altLang="en-US">
                <a:latin typeface="Arial" panose="020B0604020202020204" pitchFamily="34" charset="0"/>
                <a:ea typeface="ＭＳ Ｐゴシック" panose="020B0600070205080204" pitchFamily="34" charset="-128"/>
                <a:cs typeface="Arial" panose="020B0604020202020204" pitchFamily="34" charset="0"/>
              </a:rPr>
              <a:t>They can do their own research on the Internet. </a:t>
            </a:r>
          </a:p>
          <a:p>
            <a:pPr eaLnBrk="1" hangingPunct="1">
              <a:spcBef>
                <a:spcPct val="0"/>
              </a:spcBef>
            </a:pPr>
            <a:endParaRPr lang="en-US" altLang="en-US">
              <a:ea typeface="ＭＳ Ｐゴシック" panose="020B0600070205080204" pitchFamily="34" charset="-128"/>
            </a:endParaRPr>
          </a:p>
        </p:txBody>
      </p:sp>
      <p:sp>
        <p:nvSpPr>
          <p:cNvPr id="67588" name="Slide Number Placeholder 3">
            <a:extLst>
              <a:ext uri="{FF2B5EF4-FFF2-40B4-BE49-F238E27FC236}">
                <a16:creationId xmlns:a16="http://schemas.microsoft.com/office/drawing/2014/main" id="{C6568F6C-90CA-354D-9E63-7B0BCB47EA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236863B-6A04-C44E-8F87-42B92DD22AAB}" type="slidenum">
              <a:rPr lang="en-US" altLang="en-US" sz="1200"/>
              <a:pPr eaLnBrk="1" hangingPunct="1"/>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AE647CAA-226A-D144-AE8D-AD3E9D0066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9E7983BC-F927-B84D-9DA0-A1DF622DB4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a:t>
            </a:r>
            <a:r>
              <a:rPr lang="en-US" altLang="en-US" i="1">
                <a:ea typeface="ＭＳ Ｐゴシック" panose="020B0600070205080204" pitchFamily="34" charset="-128"/>
              </a:rPr>
              <a:t>Ask attendees to divide into pairs or small groups. Give a scenario—a list of scenarios are in the back of the Presenter</a:t>
            </a:r>
            <a:r>
              <a:rPr lang="ja-JP" altLang="en-US" i="1">
                <a:ea typeface="ＭＳ Ｐゴシック" panose="020B0600070205080204" pitchFamily="34" charset="-128"/>
              </a:rPr>
              <a:t>’</a:t>
            </a:r>
            <a:r>
              <a:rPr lang="en-US" altLang="ja-JP" i="1">
                <a:ea typeface="ＭＳ Ｐゴシック" panose="020B0600070205080204" pitchFamily="34" charset="-128"/>
              </a:rPr>
              <a:t>s Guide—to each pair and ask that they role play/discuss how best to handle the situation. They can take 10-15 minutes for this activity. Reconvene the group and briefly discuss lessons learned—what they found challenging, etc.]</a:t>
            </a:r>
            <a:endParaRPr lang="en-US" altLang="en-US" i="1">
              <a:ea typeface="ＭＳ Ｐゴシック" panose="020B0600070205080204" pitchFamily="34" charset="-128"/>
            </a:endParaRPr>
          </a:p>
        </p:txBody>
      </p:sp>
      <p:sp>
        <p:nvSpPr>
          <p:cNvPr id="69636" name="Slide Number Placeholder 3">
            <a:extLst>
              <a:ext uri="{FF2B5EF4-FFF2-40B4-BE49-F238E27FC236}">
                <a16:creationId xmlns:a16="http://schemas.microsoft.com/office/drawing/2014/main" id="{001795AB-AA91-7E43-A661-DE15538286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272592A-7FFD-044D-A67F-EEDA9AED4CA6}" type="slidenum">
              <a:rPr lang="en-US" altLang="en-US" sz="1200"/>
              <a:pPr eaLnBrk="1" hangingPunct="1"/>
              <a:t>27</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B49D1A48-C4D1-7A45-8084-718836AF92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ACAA2347-09C8-E749-B80A-3CCCFAAECB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Kids—even teens-- learn by example, so when they see mom, dad, a sibling or a grandparent taking a pill, it doesn</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t seem so bad. If you take medications in front of young children or teens, explain why and stress the fact that these are powerful medications that are only safe to use by the person for whom the doctor recommended it. </a:t>
            </a:r>
          </a:p>
          <a:p>
            <a:pPr eaLnBrk="1" hangingPunct="1">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How often do you go through your medicine cabinet to get rid of unused or expired medicines? Do you even know what</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s in there? Probably not. </a:t>
            </a:r>
          </a:p>
          <a:p>
            <a:pPr eaLnBrk="1" hangingPunct="1">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Anyone who has teens living in or possibly visiting their household should take these precautions:</a:t>
            </a:r>
          </a:p>
          <a:p>
            <a:pPr eaLnBrk="1" hangingPunct="1">
              <a:spcBef>
                <a:spcPct val="0"/>
              </a:spcBef>
              <a:buFontTx/>
              <a:buAutoNum type="arabicPeriod"/>
            </a:pPr>
            <a:r>
              <a:rPr lang="en-US" altLang="en-US">
                <a:latin typeface="Arial" panose="020B0604020202020204" pitchFamily="34" charset="0"/>
                <a:ea typeface="ＭＳ Ｐゴシック" panose="020B0600070205080204" pitchFamily="34" charset="-128"/>
                <a:cs typeface="Arial" panose="020B0604020202020204" pitchFamily="34" charset="0"/>
              </a:rPr>
              <a:t>Monitor all prescription and over-the-counter medicines that you and other family members keep in the house, count the pills and check for missing medicine.</a:t>
            </a:r>
          </a:p>
          <a:p>
            <a:pPr eaLnBrk="1" hangingPunct="1">
              <a:spcBef>
                <a:spcPct val="0"/>
              </a:spcBef>
              <a:buFontTx/>
              <a:buAutoNum type="arabicPeriod"/>
            </a:pPr>
            <a:r>
              <a:rPr lang="en-US" altLang="en-US">
                <a:latin typeface="Arial" panose="020B0604020202020204" pitchFamily="34" charset="0"/>
                <a:ea typeface="ＭＳ Ｐゴシック" panose="020B0600070205080204" pitchFamily="34" charset="-128"/>
                <a:cs typeface="Arial" panose="020B0604020202020204" pitchFamily="34" charset="0"/>
              </a:rPr>
              <a:t>Safely store medicines in a dry, cool place (the bathroom medicine cabinet is not an ideal place anyway—it</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s warm and damp). Don</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t stockpile prescription drugs and keep them in a safe place out of children</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s sight and reach. Many people will save medications, especially antibiotics, pain or sleep medications, for themselves or other family members to use in </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emergency</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 situations. Don</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t give your medicines to someone else--you never know how the drug will affect them.</a:t>
            </a:r>
          </a:p>
          <a:p>
            <a:pPr eaLnBrk="1" hangingPunct="1">
              <a:spcBef>
                <a:spcPct val="0"/>
              </a:spcBef>
              <a:buFontTx/>
              <a:buAutoNum type="arabicPeriod"/>
            </a:pPr>
            <a:r>
              <a:rPr lang="en-US" altLang="en-US">
                <a:latin typeface="Arial" panose="020B0604020202020204" pitchFamily="34" charset="0"/>
                <a:ea typeface="ＭＳ Ｐゴシック" panose="020B0600070205080204" pitchFamily="34" charset="-128"/>
                <a:cs typeface="Arial" panose="020B0604020202020204" pitchFamily="34" charset="0"/>
              </a:rPr>
              <a:t>Properly dispose of old or unused medications. Most prescriptions drugs can be placed in a non-see-through container mixed with coffee grinds or kitty litter and thrown in the garbage. Be sure to consult your pharmacist or the drug information accompanying your prescription as certain controlled substances should be flushed down the toilet.</a:t>
            </a:r>
          </a:p>
        </p:txBody>
      </p:sp>
      <p:sp>
        <p:nvSpPr>
          <p:cNvPr id="71684" name="Slide Number Placeholder 3">
            <a:extLst>
              <a:ext uri="{FF2B5EF4-FFF2-40B4-BE49-F238E27FC236}">
                <a16:creationId xmlns:a16="http://schemas.microsoft.com/office/drawing/2014/main" id="{C21E16D3-1600-4C4E-9B09-197FB5EEDE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B4D3476-3F8A-5A4E-BC40-CBC682A4E66B}" type="slidenum">
              <a:rPr lang="en-US" altLang="en-US" sz="1200"/>
              <a:pPr eaLnBrk="1" hangingPunct="1"/>
              <a:t>28</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3AA5498C-3393-A843-BDC1-B348FB3972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CC25EA8F-644C-2B48-8F3D-65E98000BC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We must work together to deter prescription drug abuse among teens. Each of you has the ability--at home or in your place of work--to talk to teens and let other influencers know about this problem. So I hope that you will take steps following this workshop to make a difference.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a:t>
            </a:r>
            <a:r>
              <a:rPr lang="en-US" altLang="en-US" i="1">
                <a:ea typeface="ＭＳ Ｐゴシック" panose="020B0600070205080204" pitchFamily="34" charset="-128"/>
              </a:rPr>
              <a:t>Refer to handouts for educators, parents and healthcare providers that outline strategies not only for talking to teens, but also to help educate and mobilize other teen influencers and their communities to take steps to help curb teen prescription drug abuse</a:t>
            </a:r>
            <a:r>
              <a:rPr lang="en-US" altLang="en-US">
                <a:ea typeface="ＭＳ Ｐゴシック" panose="020B0600070205080204" pitchFamily="34" charset="-128"/>
              </a:rPr>
              <a:t>] </a:t>
            </a:r>
          </a:p>
        </p:txBody>
      </p:sp>
      <p:sp>
        <p:nvSpPr>
          <p:cNvPr id="73732" name="Slide Number Placeholder 3">
            <a:extLst>
              <a:ext uri="{FF2B5EF4-FFF2-40B4-BE49-F238E27FC236}">
                <a16:creationId xmlns:a16="http://schemas.microsoft.com/office/drawing/2014/main" id="{241AD296-43F3-984B-B087-C0181FEBE7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A1BC060-6ADF-BD48-96C1-02E9D0546267}" type="slidenum">
              <a:rPr lang="en-US" altLang="en-US" sz="1200"/>
              <a:pPr eaLnBrk="1" hangingPunct="1"/>
              <a:t>29</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57192E0-847E-D045-87C5-2E88D33AB4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4ACD542C-BD26-4646-906F-0D2B71D328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The main goal of this workshop is to help teen influencers--parents, grandparents, teachers, coaches, school nurses and resource officers, or community-based health professionals--understand the risk of prescription drug abuse among teens and how you can take action to help lower that risk.</a:t>
            </a:r>
          </a:p>
          <a:p>
            <a:pPr eaLnBrk="1" hangingPunct="1">
              <a:lnSpc>
                <a:spcPct val="90000"/>
              </a:lnSpc>
              <a:spcBef>
                <a:spcPct val="0"/>
              </a:spcBef>
              <a:buFontTx/>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I</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ll start by giving a brief overview of this troubling teen health problem—the extent of the problem, what motivates teens to misuse or abuse prescription drugs, how they access these drugs, which ones are commonly abused, as well as possible red flags indicating that a teen might have a problem.</a:t>
            </a:r>
          </a:p>
          <a:p>
            <a:pPr eaLnBrk="1" hangingPunct="1">
              <a:lnSpc>
                <a:spcPct val="90000"/>
              </a:lnSpc>
              <a:spcBef>
                <a:spcPct val="0"/>
              </a:spcBef>
              <a:buFontTx/>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Next, we</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ll tackle some common myths.</a:t>
            </a:r>
          </a:p>
          <a:p>
            <a:pPr eaLnBrk="1" hangingPunct="1">
              <a:lnSpc>
                <a:spcPct val="90000"/>
              </a:lnSpc>
              <a:spcBef>
                <a:spcPct val="0"/>
              </a:spcBef>
              <a:buFontTx/>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We</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ll review the powerful role you can play in educating teens about the dangers of prescription drug abuse and helping to promote healthy alternatives.</a:t>
            </a:r>
          </a:p>
          <a:p>
            <a:pPr eaLnBrk="1" hangingPunct="1">
              <a:lnSpc>
                <a:spcPct val="90000"/>
              </a:lnSpc>
              <a:spcBef>
                <a:spcPct val="0"/>
              </a:spcBef>
              <a:buFontTx/>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Finally, I hope each of you will help carry today</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s message forward, whether it's raising the subject with the teens you interact with, helping to implement drug-free activities within your schools or communities, and/or engaging other teen influencers by sharing these materials or offering to give this workshop.</a:t>
            </a: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0484" name="Slide Number Placeholder 3">
            <a:extLst>
              <a:ext uri="{FF2B5EF4-FFF2-40B4-BE49-F238E27FC236}">
                <a16:creationId xmlns:a16="http://schemas.microsoft.com/office/drawing/2014/main" id="{01C46812-D951-C441-B9C5-C89C6A38A3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32E7600-FFB8-C74E-8D51-C7C3A32288B3}" type="slidenum">
              <a:rPr lang="en-US" altLang="en-US" sz="1200"/>
              <a:pPr eaLnBrk="1" hangingPunct="1"/>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24056BE3-0C7C-0246-9723-EC99D6BEEB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472D833E-FE6F-3E40-90FF-003D53445F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a:t>
            </a:r>
            <a:r>
              <a:rPr lang="en-US" altLang="en-US" i="1">
                <a:ea typeface="ＭＳ Ｐゴシック" panose="020B0600070205080204" pitchFamily="34" charset="-128"/>
              </a:rPr>
              <a:t>Read from slide</a:t>
            </a:r>
            <a:r>
              <a:rPr lang="en-US" altLang="en-US">
                <a:ea typeface="ＭＳ Ｐゴシック" panose="020B0600070205080204" pitchFamily="34" charset="-128"/>
              </a:rPr>
              <a:t>]</a:t>
            </a:r>
          </a:p>
        </p:txBody>
      </p:sp>
      <p:sp>
        <p:nvSpPr>
          <p:cNvPr id="75780" name="Slide Number Placeholder 3">
            <a:extLst>
              <a:ext uri="{FF2B5EF4-FFF2-40B4-BE49-F238E27FC236}">
                <a16:creationId xmlns:a16="http://schemas.microsoft.com/office/drawing/2014/main" id="{458A4631-9370-2343-920F-F84BE46EF1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BC55A06-6F45-9943-BB4A-78E27EADE413}" type="slidenum">
              <a:rPr lang="en-US" altLang="en-US" sz="1200"/>
              <a:pPr eaLnBrk="1" hangingPunct="1"/>
              <a:t>30</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6049B1BA-22F4-5540-A045-66EC6D3B6C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5D817718-0E27-D14A-AE32-980264F657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We</a:t>
            </a:r>
            <a:r>
              <a:rPr lang="ja-JP" altLang="en-US">
                <a:ea typeface="ＭＳ Ｐゴシック" panose="020B0600070205080204" pitchFamily="34" charset="-128"/>
              </a:rPr>
              <a:t>’</a:t>
            </a:r>
            <a:r>
              <a:rPr lang="en-US" altLang="ja-JP">
                <a:ea typeface="ＭＳ Ｐゴシック" panose="020B0600070205080204" pitchFamily="34" charset="-128"/>
              </a:rPr>
              <a:t>ve developed a series of handouts for parents, educators and healthcare providers. Each includes practical tips and strategies that you can use to help curb prescription drug abuse among teens at home, school, on the field, in the clinic or at the local pharmacy. A wealth of other resources are provided as well.</a:t>
            </a:r>
          </a:p>
          <a:p>
            <a:endParaRPr lang="en-US" altLang="en-US">
              <a:ea typeface="ＭＳ Ｐゴシック" panose="020B0600070205080204" pitchFamily="34" charset="-128"/>
            </a:endParaRPr>
          </a:p>
        </p:txBody>
      </p:sp>
      <p:sp>
        <p:nvSpPr>
          <p:cNvPr id="77828" name="Slide Number Placeholder 3">
            <a:extLst>
              <a:ext uri="{FF2B5EF4-FFF2-40B4-BE49-F238E27FC236}">
                <a16:creationId xmlns:a16="http://schemas.microsoft.com/office/drawing/2014/main" id="{C09B0A34-E495-AE42-9F7D-D67940D1D9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EE6C125-731F-344D-953C-EB44850F4E02}" type="slidenum">
              <a:rPr lang="en-US" altLang="en-US" sz="1200"/>
              <a:pPr eaLnBrk="1" hangingPunct="1"/>
              <a:t>31</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AC751A0C-563D-1742-9FA4-4C1399546C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E97BD133-6CBC-6847-84A7-1770198E57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These and other resources are available for download [</a:t>
            </a:r>
            <a:r>
              <a:rPr lang="en-US" altLang="en-US" i="1">
                <a:latin typeface="Arial" panose="020B0604020202020204" pitchFamily="34" charset="0"/>
                <a:ea typeface="ＭＳ Ｐゴシック" panose="020B0600070205080204" pitchFamily="34" charset="-128"/>
                <a:cs typeface="Arial" panose="020B0604020202020204" pitchFamily="34" charset="0"/>
              </a:rPr>
              <a:t>and also in the handouts—if you provided photocopies</a:t>
            </a:r>
            <a:r>
              <a:rPr lang="en-US" altLang="en-US">
                <a:latin typeface="Arial" panose="020B0604020202020204" pitchFamily="34" charset="0"/>
                <a:ea typeface="ＭＳ Ｐゴシック" panose="020B0600070205080204" pitchFamily="34" charset="-128"/>
                <a:cs typeface="Arial" panose="020B0604020202020204" pitchFamily="34" charset="0"/>
              </a:rPr>
              <a:t>].  </a:t>
            </a:r>
          </a:p>
        </p:txBody>
      </p:sp>
      <p:sp>
        <p:nvSpPr>
          <p:cNvPr id="79876" name="Slide Number Placeholder 3">
            <a:extLst>
              <a:ext uri="{FF2B5EF4-FFF2-40B4-BE49-F238E27FC236}">
                <a16:creationId xmlns:a16="http://schemas.microsoft.com/office/drawing/2014/main" id="{A7EAE644-68D2-F74A-8099-DF525C901D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8201CCF-6674-934A-A74F-D60AF8B7C2DE}" type="slidenum">
              <a:rPr lang="en-US" altLang="en-US" sz="1200"/>
              <a:pPr eaLnBrk="1" hangingPunct="1"/>
              <a:t>32</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D17B8526-3465-0B44-A17E-6BD942CD25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D5BC9E7E-02B5-5A4F-B20E-67933E6F07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a:t>
            </a:r>
            <a:r>
              <a:rPr lang="en-US" altLang="en-US" i="1">
                <a:ea typeface="ＭＳ Ｐゴシック" panose="020B0600070205080204" pitchFamily="34" charset="-128"/>
              </a:rPr>
              <a:t>Review handouts and remind everyone to take a few minutes to complete the evaluation form</a:t>
            </a:r>
            <a:r>
              <a:rPr lang="en-US" altLang="en-US">
                <a:ea typeface="ＭＳ Ｐゴシック" panose="020B0600070205080204" pitchFamily="34" charset="-128"/>
              </a:rPr>
              <a:t>.]</a:t>
            </a:r>
          </a:p>
        </p:txBody>
      </p:sp>
      <p:sp>
        <p:nvSpPr>
          <p:cNvPr id="81924" name="Slide Number Placeholder 3">
            <a:extLst>
              <a:ext uri="{FF2B5EF4-FFF2-40B4-BE49-F238E27FC236}">
                <a16:creationId xmlns:a16="http://schemas.microsoft.com/office/drawing/2014/main" id="{E9CF1962-D4F2-D64C-B06F-77383E70C4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772BC53-FB64-4E41-A131-814A0C0C8C46}" type="slidenum">
              <a:rPr lang="en-US" altLang="en-US" sz="1200"/>
              <a:pPr eaLnBrk="1" hangingPunct="1"/>
              <a:t>33</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EAE17229-C2B2-E942-8F5B-4D49F4477F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1BE0E962-E12E-584F-A567-D53607D440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83972" name="Slide Number Placeholder 3">
            <a:extLst>
              <a:ext uri="{FF2B5EF4-FFF2-40B4-BE49-F238E27FC236}">
                <a16:creationId xmlns:a16="http://schemas.microsoft.com/office/drawing/2014/main" id="{4952F188-96D1-9A4D-856A-F1919DA3CA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0F6A573-F6F8-C24D-95E8-99E099AF1B0D}" type="slidenum">
              <a:rPr lang="en-US" altLang="en-US" sz="1200"/>
              <a:pPr eaLnBrk="1" hangingPunct="1"/>
              <a:t>34</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BF5000DB-E4A2-C14E-B045-9F3D09B5DC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03863660-057E-6442-B975-618F8E5E3E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86020" name="Slide Number Placeholder 3">
            <a:extLst>
              <a:ext uri="{FF2B5EF4-FFF2-40B4-BE49-F238E27FC236}">
                <a16:creationId xmlns:a16="http://schemas.microsoft.com/office/drawing/2014/main" id="{00691142-0D5E-0B46-B636-498F8470E8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C495CD5-280D-AE42-8537-634EDDB3C166}" type="slidenum">
              <a:rPr lang="en-US" altLang="en-US" sz="1200"/>
              <a:pPr eaLnBrk="1" hangingPunct="1"/>
              <a:t>35</a:t>
            </a:fld>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6F4C2651-83FF-654D-9A70-3DCBE722A7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CCFB5F70-5C80-3541-928B-81A31794C2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
        <p:nvSpPr>
          <p:cNvPr id="88068" name="Slide Number Placeholder 3">
            <a:extLst>
              <a:ext uri="{FF2B5EF4-FFF2-40B4-BE49-F238E27FC236}">
                <a16:creationId xmlns:a16="http://schemas.microsoft.com/office/drawing/2014/main" id="{AA55A175-F5FF-E441-A158-46953BDE21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F1FC0E6-9885-E04E-A4D2-C611D35D226F}" type="slidenum">
              <a:rPr lang="en-US" altLang="en-US" sz="1200"/>
              <a:pPr eaLnBrk="1" hangingPunct="1"/>
              <a:t>36</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AD73E22-A674-0343-9847-0FE43457C4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C60EBD64-EF7B-E24E-A917-042F9609E7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FontTx/>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Many people are unaware that teens are misusing and abusing prescription drugs</a:t>
            </a:r>
            <a:r>
              <a:rPr lang="en-US" altLang="en-US">
                <a:latin typeface="Arial" panose="020B0604020202020204" pitchFamily="34" charset="0"/>
                <a:ea typeface="ＭＳ Ｐゴシック" panose="020B0600070205080204" pitchFamily="34" charset="-128"/>
              </a:rPr>
              <a:t>—the very same medicines that are used legitimately to relieve pain and treat conditions such as anxiety or sleep disorders, depression or ADHD</a:t>
            </a:r>
            <a:r>
              <a:rPr lang="en-US" altLang="en-US">
                <a:latin typeface="Arial" panose="020B0604020202020204" pitchFamily="34" charset="0"/>
                <a:ea typeface="ＭＳ Ｐゴシック" panose="020B0600070205080204" pitchFamily="34" charset="-128"/>
                <a:cs typeface="Arial" panose="020B0604020202020204" pitchFamily="34" charset="0"/>
              </a:rPr>
              <a:t>. </a:t>
            </a:r>
          </a:p>
          <a:p>
            <a:pPr lvl="1">
              <a:buFontTx/>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The term </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misuse</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 includes self-medication and recreational use of these medicines.</a:t>
            </a:r>
          </a:p>
          <a:p>
            <a:pPr lvl="1">
              <a:buFontTx/>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Let</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s keep in mind that when taken by the </a:t>
            </a:r>
            <a:r>
              <a:rPr lang="en-US" altLang="ja-JP" b="1">
                <a:latin typeface="Arial" panose="020B0604020202020204" pitchFamily="34" charset="0"/>
                <a:ea typeface="ＭＳ Ｐゴシック" panose="020B0600070205080204" pitchFamily="34" charset="-128"/>
                <a:cs typeface="Arial" panose="020B0604020202020204" pitchFamily="34" charset="0"/>
              </a:rPr>
              <a:t>right person</a:t>
            </a:r>
            <a:r>
              <a:rPr lang="en-US" altLang="ja-JP">
                <a:latin typeface="Arial" panose="020B0604020202020204" pitchFamily="34" charset="0"/>
                <a:ea typeface="ＭＳ Ｐゴシック" panose="020B0600070205080204" pitchFamily="34" charset="-128"/>
                <a:cs typeface="Arial" panose="020B0604020202020204" pitchFamily="34" charset="0"/>
              </a:rPr>
              <a:t>, at the </a:t>
            </a:r>
            <a:r>
              <a:rPr lang="en-US" altLang="ja-JP" b="1">
                <a:latin typeface="Arial" panose="020B0604020202020204" pitchFamily="34" charset="0"/>
                <a:ea typeface="ＭＳ Ｐゴシック" panose="020B0600070205080204" pitchFamily="34" charset="-128"/>
                <a:cs typeface="Arial" panose="020B0604020202020204" pitchFamily="34" charset="0"/>
              </a:rPr>
              <a:t>right dose</a:t>
            </a:r>
            <a:r>
              <a:rPr lang="en-US" altLang="ja-JP">
                <a:latin typeface="Arial" panose="020B0604020202020204" pitchFamily="34" charset="0"/>
                <a:ea typeface="ＭＳ Ｐゴシック" panose="020B0600070205080204" pitchFamily="34" charset="-128"/>
                <a:cs typeface="Arial" panose="020B0604020202020204" pitchFamily="34" charset="0"/>
              </a:rPr>
              <a:t>, at the </a:t>
            </a:r>
            <a:r>
              <a:rPr lang="en-US" altLang="ja-JP" b="1">
                <a:latin typeface="Arial" panose="020B0604020202020204" pitchFamily="34" charset="0"/>
                <a:ea typeface="ＭＳ Ｐゴシック" panose="020B0600070205080204" pitchFamily="34" charset="-128"/>
                <a:cs typeface="Arial" panose="020B0604020202020204" pitchFamily="34" charset="0"/>
              </a:rPr>
              <a:t>right time </a:t>
            </a:r>
            <a:r>
              <a:rPr lang="en-US" altLang="ja-JP">
                <a:latin typeface="Arial" panose="020B0604020202020204" pitchFamily="34" charset="0"/>
                <a:ea typeface="ＭＳ Ｐゴシック" panose="020B0600070205080204" pitchFamily="34" charset="-128"/>
                <a:cs typeface="Arial" panose="020B0604020202020204" pitchFamily="34" charset="0"/>
              </a:rPr>
              <a:t>and in the </a:t>
            </a:r>
            <a:r>
              <a:rPr lang="en-US" altLang="ja-JP" b="1">
                <a:latin typeface="Arial" panose="020B0604020202020204" pitchFamily="34" charset="0"/>
                <a:ea typeface="ＭＳ Ｐゴシック" panose="020B0600070205080204" pitchFamily="34" charset="-128"/>
                <a:cs typeface="Arial" panose="020B0604020202020204" pitchFamily="34" charset="0"/>
              </a:rPr>
              <a:t>right way, </a:t>
            </a:r>
            <a:r>
              <a:rPr lang="en-US" altLang="ja-JP">
                <a:latin typeface="Arial" panose="020B0604020202020204" pitchFamily="34" charset="0"/>
                <a:ea typeface="ＭＳ Ｐゴシック" panose="020B0600070205080204" pitchFamily="34" charset="-128"/>
                <a:cs typeface="Arial" panose="020B0604020202020204" pitchFamily="34" charset="0"/>
              </a:rPr>
              <a:t>these medications are valuable. Prescription drugs can help cure certain diseases, relieve symptoms and restore quality of life. </a:t>
            </a:r>
          </a:p>
          <a:p>
            <a:pPr lvl="1">
              <a:buFontTx/>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However, the misuse or </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nonmedical use</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 of these drugs is very dangerous and can lead to overdose, addiction and death.</a:t>
            </a:r>
            <a:endParaRPr lang="en-US" altLang="ja-JP">
              <a:latin typeface="Arial" panose="020B0604020202020204" pitchFamily="34" charset="0"/>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22532" name="Slide Number Placeholder 3">
            <a:extLst>
              <a:ext uri="{FF2B5EF4-FFF2-40B4-BE49-F238E27FC236}">
                <a16:creationId xmlns:a16="http://schemas.microsoft.com/office/drawing/2014/main" id="{80848C78-6C24-4140-AFD7-55549CD6BB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8EEB30A-7142-604B-82B1-468EFE4225F4}" type="slidenum">
              <a:rPr lang="en-US" altLang="en-US" sz="1200"/>
              <a:pPr eaLnBrk="1" hangingPunct="1"/>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81AC43A-4089-A842-8468-8CA1D1FE77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36798460-9B4D-B54C-9025-C8EEF5AE66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While the rate of tobacco, alcohol and illicit drug abuse is down overall, more teens are turning to prescription drugs. </a:t>
            </a:r>
          </a:p>
          <a:p>
            <a:pPr eaLnBrk="1" hangingPunct="1">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a:t>
            </a:r>
            <a:r>
              <a:rPr lang="en-US" altLang="en-US" i="1">
                <a:latin typeface="Arial" panose="020B0604020202020204" pitchFamily="34" charset="0"/>
                <a:ea typeface="ＭＳ Ｐゴシック" panose="020B0600070205080204" pitchFamily="34" charset="-128"/>
                <a:cs typeface="Arial" panose="020B0604020202020204" pitchFamily="34" charset="0"/>
              </a:rPr>
              <a:t>Refer to the statistics on the slide</a:t>
            </a:r>
            <a:r>
              <a:rPr lang="en-US" altLang="en-US">
                <a:latin typeface="Arial" panose="020B0604020202020204" pitchFamily="34" charset="0"/>
                <a:ea typeface="ＭＳ Ｐゴシック" panose="020B0600070205080204" pitchFamily="34" charset="-128"/>
                <a:cs typeface="Arial" panose="020B0604020202020204" pitchFamily="34" charset="0"/>
              </a:rPr>
              <a:t>. </a:t>
            </a:r>
            <a:r>
              <a:rPr lang="en-US" altLang="en-US" i="1">
                <a:latin typeface="Arial" panose="020B0604020202020204" pitchFamily="34" charset="0"/>
                <a:ea typeface="ＭＳ Ｐゴシック" panose="020B0600070205080204" pitchFamily="34" charset="-128"/>
                <a:cs typeface="Arial" panose="020B0604020202020204" pitchFamily="34" charset="0"/>
              </a:rPr>
              <a:t>Consider asking the group what surprises them most about these numbers</a:t>
            </a:r>
            <a:r>
              <a:rPr lang="en-US" altLang="en-US">
                <a:latin typeface="Arial" panose="020B0604020202020204" pitchFamily="34" charset="0"/>
                <a:ea typeface="ＭＳ Ｐゴシック" panose="020B0600070205080204" pitchFamily="34" charset="-128"/>
                <a:cs typeface="Arial" panose="020B0604020202020204" pitchFamily="34" charset="0"/>
              </a:rPr>
              <a:t>.] </a:t>
            </a:r>
          </a:p>
          <a:p>
            <a:pPr eaLnBrk="1" hangingPunct="1">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These numbers paint a sobering picture. It</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s a problem that needs more attention—and it must be consistently addressed at home, in schools, on the field and in doctors</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 offices. </a:t>
            </a: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4580" name="Slide Number Placeholder 3">
            <a:extLst>
              <a:ext uri="{FF2B5EF4-FFF2-40B4-BE49-F238E27FC236}">
                <a16:creationId xmlns:a16="http://schemas.microsoft.com/office/drawing/2014/main" id="{53F9A25C-A8FD-5A45-8203-3F6AB87E1A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F3F8527-21AE-1844-BE29-D696B0E1CF12}" type="slidenum">
              <a:rPr lang="en-US" altLang="en-US" sz="1200"/>
              <a:pPr eaLnBrk="1" hangingPunct="1"/>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B47FA75-E65D-E046-9EA8-729494FFB6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A554F4FE-52A0-C248-A6B9-2C8B5424AA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Abusing prescription drugs is dangerous. </a:t>
            </a:r>
          </a:p>
          <a:p>
            <a:pPr eaLnBrk="1" hangingPunct="1">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Teens take these drugs, sometimes mixing them with alcohol and other substances, not knowing what their effects might be. We know some teens will abuse different classes of drugs for their practical effects—one to help them focus or stay up all night to write a term paper or cram for the next exam, another to help take the edge off, and still another to help them fall asleep. </a:t>
            </a:r>
          </a:p>
        </p:txBody>
      </p:sp>
      <p:sp>
        <p:nvSpPr>
          <p:cNvPr id="26628" name="Slide Number Placeholder 3">
            <a:extLst>
              <a:ext uri="{FF2B5EF4-FFF2-40B4-BE49-F238E27FC236}">
                <a16:creationId xmlns:a16="http://schemas.microsoft.com/office/drawing/2014/main" id="{C69A0C7D-8DF5-C445-8353-3D9D933DA8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E8302D2-E8FB-994D-A008-C65BF8C7D7B2}" type="slidenum">
              <a:rPr lang="en-US" altLang="en-US" sz="1200"/>
              <a:pPr eaLnBrk="1" hangingPunct="1"/>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6C4172F-C535-CE43-A789-3FDFAE8D86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29E0FAB7-8220-464A-9283-BD7CB683E4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en-US" altLang="en-US" i="1">
                <a:latin typeface="Arial" panose="020B0604020202020204" pitchFamily="34" charset="0"/>
                <a:ea typeface="ＭＳ Ｐゴシック" panose="020B0600070205080204" pitchFamily="34" charset="-128"/>
                <a:cs typeface="Arial" panose="020B0604020202020204" pitchFamily="34" charset="0"/>
              </a:rPr>
              <a:t>Any</a:t>
            </a:r>
            <a:r>
              <a:rPr lang="en-US" altLang="en-US">
                <a:latin typeface="Arial" panose="020B0604020202020204" pitchFamily="34" charset="0"/>
                <a:ea typeface="ＭＳ Ｐゴシック" panose="020B0600070205080204" pitchFamily="34" charset="-128"/>
                <a:cs typeface="Arial" panose="020B0604020202020204" pitchFamily="34" charset="0"/>
              </a:rPr>
              <a:t> teen is susceptible to engaging in risk-taking behaviors. The teen years are a time of tremendous uncertainty and experimentation. Teenagers find themselves on an unsteady road of self-discovery, constantly comparing themselves to their peers, wanting to be accepted and, at the same time, pushing the limits of their independence. They feel the pressure to do well at, and also are dealing with the angst of puberty, including physical changes and surges in hormones. And because the teen brain is not yet fully developed, teens</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 impulse control, judgment and ability to make sound decisions is not as good as they (or you) might think. Unfortunately, prescription drugs are also a noticeable part of teen culture these days. One trend is </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pharming</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 or </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bowling</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 parties.</a:t>
            </a: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 </a:t>
            </a: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a:t>
            </a:r>
            <a:r>
              <a:rPr lang="en-US" altLang="en-US" i="1">
                <a:latin typeface="Arial" panose="020B0604020202020204" pitchFamily="34" charset="0"/>
                <a:ea typeface="ＭＳ Ｐゴシック" panose="020B0600070205080204" pitchFamily="34" charset="-128"/>
                <a:cs typeface="Arial" panose="020B0604020202020204" pitchFamily="34" charset="0"/>
              </a:rPr>
              <a:t>Ask the group to raise their hands if they</a:t>
            </a:r>
            <a:r>
              <a:rPr lang="ja-JP" altLang="en-US" i="1">
                <a:latin typeface="Arial" panose="020B0604020202020204" pitchFamily="34" charset="0"/>
                <a:ea typeface="ＭＳ Ｐゴシック" panose="020B0600070205080204" pitchFamily="34" charset="-128"/>
                <a:cs typeface="Arial" panose="020B0604020202020204" pitchFamily="34" charset="0"/>
              </a:rPr>
              <a:t>’</a:t>
            </a:r>
            <a:r>
              <a:rPr lang="en-US" altLang="ja-JP" i="1">
                <a:latin typeface="Arial" panose="020B0604020202020204" pitchFamily="34" charset="0"/>
                <a:ea typeface="ＭＳ Ｐゴシック" panose="020B0600070205080204" pitchFamily="34" charset="-128"/>
                <a:cs typeface="Arial" panose="020B0604020202020204" pitchFamily="34" charset="0"/>
              </a:rPr>
              <a:t>ve heard of these</a:t>
            </a:r>
            <a:r>
              <a:rPr lang="en-US" altLang="ja-JP">
                <a:latin typeface="Arial" panose="020B0604020202020204" pitchFamily="34" charset="0"/>
                <a:ea typeface="ＭＳ Ｐゴシック" panose="020B0600070205080204" pitchFamily="34" charset="-128"/>
                <a:cs typeface="Arial" panose="020B0604020202020204" pitchFamily="34" charset="0"/>
              </a:rPr>
              <a:t>.] </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At these parties, teens will mix different kinds of prescription drugs together in a bowl or a bag (also called making </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trail mix</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 and will take a handful of pills. They often don</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t know what drugs they are taking or how they will affect their mind or body, nor would emergency medical responders in the event that they need to treat a teen and counteract the drug</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s effect.</a:t>
            </a: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8676" name="Slide Number Placeholder 3">
            <a:extLst>
              <a:ext uri="{FF2B5EF4-FFF2-40B4-BE49-F238E27FC236}">
                <a16:creationId xmlns:a16="http://schemas.microsoft.com/office/drawing/2014/main" id="{0C46A1AD-041E-FA40-A169-559EE2655F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7957997-FEAF-A64D-9FE7-CAD1483E48CB}" type="slidenum">
              <a:rPr lang="en-US" altLang="en-US" sz="1200"/>
              <a:pPr eaLnBrk="1" hangingPunct="1"/>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7B6DC6A-DC9A-464F-AEFF-9F7CF0FD69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2072E58B-4C97-264D-9FF3-33B1E7FC53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So, why are teens abusing prescription drugs? We</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ve already mentioned some of these, but there are many reasons…</a:t>
            </a:r>
          </a:p>
          <a:p>
            <a:pPr eaLnBrk="1" hangingPunct="1">
              <a:buFontTx/>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They are easy to get.</a:t>
            </a:r>
          </a:p>
          <a:p>
            <a:pPr eaLnBrk="1" hangingPunct="1">
              <a:buFontTx/>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To thrill seek—these drugs offer a quick high, especially if they crush or snort certain medications. To escape problems or self-medicate so that they have a better handle on their lives; they will often turn to drugs to reduce stress, get sleep, boost their mood or enhance concentration or performance.</a:t>
            </a:r>
          </a:p>
          <a:p>
            <a:pPr eaLnBrk="1" hangingPunct="1">
              <a:buFontTx/>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If they lack self-esteem, they may turn to these drugs to take the edge off and be more sociable.</a:t>
            </a:r>
          </a:p>
          <a:p>
            <a:pPr eaLnBrk="1" hangingPunct="1">
              <a:buFontTx/>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These drugs are perceived to be a safer alternative with fewer side effects than illicit street drugs because they are approved by Food and Drug Administration and prescribed by a healthcare professional</a:t>
            </a:r>
          </a:p>
          <a:p>
            <a:pPr eaLnBrk="1" hangingPunct="1">
              <a:buFontTx/>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There is less stigma using these than </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street drugs.</a:t>
            </a:r>
            <a:r>
              <a:rPr lang="ja-JP" altLang="en-US">
                <a:latin typeface="Arial" panose="020B0604020202020204" pitchFamily="34" charset="0"/>
                <a:ea typeface="ＭＳ Ｐゴシック" panose="020B0600070205080204" pitchFamily="34" charset="-128"/>
                <a:cs typeface="Arial" panose="020B0604020202020204" pitchFamily="34" charset="0"/>
              </a:rPr>
              <a:t>”</a:t>
            </a:r>
            <a:endParaRPr lang="en-US" altLang="ja-JP">
              <a:latin typeface="Arial" panose="020B0604020202020204" pitchFamily="34" charset="0"/>
              <a:ea typeface="ＭＳ Ｐゴシック" panose="020B0600070205080204" pitchFamily="34" charset="-128"/>
              <a:cs typeface="Arial" panose="020B0604020202020204" pitchFamily="34" charset="0"/>
            </a:endParaRPr>
          </a:p>
          <a:p>
            <a:pPr eaLnBrk="1" hangingPunct="1">
              <a:buFontTx/>
              <a:buChar char="•"/>
            </a:pPr>
            <a:r>
              <a:rPr lang="en-US" altLang="en-US">
                <a:latin typeface="Arial" panose="020B0604020202020204" pitchFamily="34" charset="0"/>
                <a:ea typeface="ＭＳ Ｐゴシック" panose="020B0600070205080204" pitchFamily="34" charset="-128"/>
                <a:cs typeface="Arial" panose="020B0604020202020204" pitchFamily="34" charset="0"/>
              </a:rPr>
              <a:t>They think that parents will be less likely to disapprove of these drugs compared to other substances.</a:t>
            </a:r>
          </a:p>
          <a:p>
            <a:pPr eaLnBrk="1" hangingPunct="1">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30724" name="Slide Number Placeholder 3">
            <a:extLst>
              <a:ext uri="{FF2B5EF4-FFF2-40B4-BE49-F238E27FC236}">
                <a16:creationId xmlns:a16="http://schemas.microsoft.com/office/drawing/2014/main" id="{53C89D5F-565A-5F49-92F4-7FD8686659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34D69B0-5D87-9344-B600-B967DA11E869}" type="slidenum">
              <a:rPr lang="en-US" altLang="en-US" sz="1200"/>
              <a:pPr eaLnBrk="1" hangingPunct="1"/>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7EAE00DD-C40B-DC40-9029-AEB3723A9A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BCE992CB-6133-3B48-A8F1-7CD1B132A7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Unlike with other forms of adolescent drug use, the desire to feel good or get high ranks much lower as a motivator for prescription drug misuse. More often, teens turn to prescription drugs to help manage their daily lives—for example, to lower stress and anxiety, boost their mood or increase performance.</a:t>
            </a:r>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96FF2963-49CC-5E40-9266-877081B413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AB4ECD6-DB79-EF49-A9FD-CE60A5E2CC42}" type="slidenum">
              <a:rPr lang="en-US" altLang="en-US" sz="1200"/>
              <a:pPr eaLnBrk="1" hangingPunct="1"/>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B45156B-A8E7-A54D-B3DA-467274431AA3}"/>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D6F5C45A-B4AB-4047-9D08-4C1B4B97C61E}" type="datetime1">
              <a:rPr lang="en-US" altLang="en-US"/>
              <a:pPr/>
              <a:t>12/16/19</a:t>
            </a:fld>
            <a:endParaRPr lang="en-US" altLang="en-US"/>
          </a:p>
        </p:txBody>
      </p:sp>
      <p:sp>
        <p:nvSpPr>
          <p:cNvPr id="5" name="Footer Placeholder 4">
            <a:extLst>
              <a:ext uri="{FF2B5EF4-FFF2-40B4-BE49-F238E27FC236}">
                <a16:creationId xmlns:a16="http://schemas.microsoft.com/office/drawing/2014/main" id="{4EE702C8-4A90-6940-93D3-D05738BA6861}"/>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endParaRPr lang="en-US" altLang="en-US"/>
          </a:p>
        </p:txBody>
      </p:sp>
      <p:sp>
        <p:nvSpPr>
          <p:cNvPr id="6" name="Slide Number Placeholder 5">
            <a:extLst>
              <a:ext uri="{FF2B5EF4-FFF2-40B4-BE49-F238E27FC236}">
                <a16:creationId xmlns:a16="http://schemas.microsoft.com/office/drawing/2014/main" id="{A14D6917-74F4-4743-978F-51DBA569654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56AA593B-247E-AE44-8A79-23AAFA3D9F15}" type="slidenum">
              <a:rPr lang="en-US" altLang="en-US"/>
              <a:pPr/>
              <a:t>‹#›</a:t>
            </a:fld>
            <a:endParaRPr lang="en-US" altLang="en-US"/>
          </a:p>
        </p:txBody>
      </p:sp>
    </p:spTree>
    <p:extLst>
      <p:ext uri="{BB962C8B-B14F-4D97-AF65-F5344CB8AC3E}">
        <p14:creationId xmlns:p14="http://schemas.microsoft.com/office/powerpoint/2010/main" val="2271935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20B073-074B-AE4E-8CEA-5A0523ED33BA}"/>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F96160F4-6E68-1948-9969-110C3585D265}" type="datetime1">
              <a:rPr lang="en-US" altLang="en-US"/>
              <a:pPr/>
              <a:t>12/16/19</a:t>
            </a:fld>
            <a:endParaRPr lang="en-US" altLang="en-US"/>
          </a:p>
        </p:txBody>
      </p:sp>
      <p:sp>
        <p:nvSpPr>
          <p:cNvPr id="5" name="Footer Placeholder 4">
            <a:extLst>
              <a:ext uri="{FF2B5EF4-FFF2-40B4-BE49-F238E27FC236}">
                <a16:creationId xmlns:a16="http://schemas.microsoft.com/office/drawing/2014/main" id="{0BD0737E-5FAC-3544-80BA-90D6A38CECBF}"/>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endParaRPr lang="en-US" altLang="en-US"/>
          </a:p>
        </p:txBody>
      </p:sp>
      <p:sp>
        <p:nvSpPr>
          <p:cNvPr id="6" name="Slide Number Placeholder 5">
            <a:extLst>
              <a:ext uri="{FF2B5EF4-FFF2-40B4-BE49-F238E27FC236}">
                <a16:creationId xmlns:a16="http://schemas.microsoft.com/office/drawing/2014/main" id="{F868DB9F-72C4-BC47-8BDD-6BD7699BD7AA}"/>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41446590-0356-8846-9E4A-C3B2B4C20FED}" type="slidenum">
              <a:rPr lang="en-US" altLang="en-US"/>
              <a:pPr/>
              <a:t>‹#›</a:t>
            </a:fld>
            <a:endParaRPr lang="en-US" altLang="en-US"/>
          </a:p>
        </p:txBody>
      </p:sp>
    </p:spTree>
    <p:extLst>
      <p:ext uri="{BB962C8B-B14F-4D97-AF65-F5344CB8AC3E}">
        <p14:creationId xmlns:p14="http://schemas.microsoft.com/office/powerpoint/2010/main" val="2620589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23FB9-B238-8D49-A6FD-082D142CAB77}"/>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3BA2E5E4-3E69-5446-8DEC-D18D9E5BD5E9}" type="datetime1">
              <a:rPr lang="en-US" altLang="en-US"/>
              <a:pPr/>
              <a:t>12/16/19</a:t>
            </a:fld>
            <a:endParaRPr lang="en-US" altLang="en-US"/>
          </a:p>
        </p:txBody>
      </p:sp>
      <p:sp>
        <p:nvSpPr>
          <p:cNvPr id="5" name="Footer Placeholder 4">
            <a:extLst>
              <a:ext uri="{FF2B5EF4-FFF2-40B4-BE49-F238E27FC236}">
                <a16:creationId xmlns:a16="http://schemas.microsoft.com/office/drawing/2014/main" id="{2BC4487A-3545-6449-9D47-DF4D0D85DEF0}"/>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endParaRPr lang="en-US" altLang="en-US"/>
          </a:p>
        </p:txBody>
      </p:sp>
      <p:sp>
        <p:nvSpPr>
          <p:cNvPr id="6" name="Slide Number Placeholder 5">
            <a:extLst>
              <a:ext uri="{FF2B5EF4-FFF2-40B4-BE49-F238E27FC236}">
                <a16:creationId xmlns:a16="http://schemas.microsoft.com/office/drawing/2014/main" id="{325919EE-82A8-214E-A72A-25A8B268AC19}"/>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C23408C5-E4E8-AD4E-8D89-1EDEC1DD302B}" type="slidenum">
              <a:rPr lang="en-US" altLang="en-US"/>
              <a:pPr/>
              <a:t>‹#›</a:t>
            </a:fld>
            <a:endParaRPr lang="en-US" altLang="en-US"/>
          </a:p>
        </p:txBody>
      </p:sp>
    </p:spTree>
    <p:extLst>
      <p:ext uri="{BB962C8B-B14F-4D97-AF65-F5344CB8AC3E}">
        <p14:creationId xmlns:p14="http://schemas.microsoft.com/office/powerpoint/2010/main" val="3860295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BA8105-D233-A44E-881E-F750F5422464}"/>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0925F71F-8F2A-0340-87D9-394DEF3A5B83}" type="datetime1">
              <a:rPr lang="en-US" altLang="en-US"/>
              <a:pPr/>
              <a:t>12/16/19</a:t>
            </a:fld>
            <a:endParaRPr lang="en-US" altLang="en-US"/>
          </a:p>
        </p:txBody>
      </p:sp>
      <p:sp>
        <p:nvSpPr>
          <p:cNvPr id="5" name="Footer Placeholder 4">
            <a:extLst>
              <a:ext uri="{FF2B5EF4-FFF2-40B4-BE49-F238E27FC236}">
                <a16:creationId xmlns:a16="http://schemas.microsoft.com/office/drawing/2014/main" id="{CC4EDF92-9041-E049-8506-42D5BE16C368}"/>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endParaRPr lang="en-US" altLang="en-US"/>
          </a:p>
        </p:txBody>
      </p:sp>
      <p:sp>
        <p:nvSpPr>
          <p:cNvPr id="6" name="Slide Number Placeholder 5">
            <a:extLst>
              <a:ext uri="{FF2B5EF4-FFF2-40B4-BE49-F238E27FC236}">
                <a16:creationId xmlns:a16="http://schemas.microsoft.com/office/drawing/2014/main" id="{8BDC242D-0274-E745-AC9C-1154488612E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19162A2A-A65D-9840-A970-526DF0ACB1CE}" type="slidenum">
              <a:rPr lang="en-US" altLang="en-US"/>
              <a:pPr/>
              <a:t>‹#›</a:t>
            </a:fld>
            <a:endParaRPr lang="en-US" altLang="en-US"/>
          </a:p>
        </p:txBody>
      </p:sp>
    </p:spTree>
    <p:extLst>
      <p:ext uri="{BB962C8B-B14F-4D97-AF65-F5344CB8AC3E}">
        <p14:creationId xmlns:p14="http://schemas.microsoft.com/office/powerpoint/2010/main" val="360502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D5F4C0-B715-F641-8A4B-DBA42EED8FAE}"/>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DFF49CF2-8CBF-8249-AFC0-E62256533C13}" type="datetime1">
              <a:rPr lang="en-US" altLang="en-US"/>
              <a:pPr/>
              <a:t>12/16/19</a:t>
            </a:fld>
            <a:endParaRPr lang="en-US" altLang="en-US"/>
          </a:p>
        </p:txBody>
      </p:sp>
      <p:sp>
        <p:nvSpPr>
          <p:cNvPr id="5" name="Footer Placeholder 4">
            <a:extLst>
              <a:ext uri="{FF2B5EF4-FFF2-40B4-BE49-F238E27FC236}">
                <a16:creationId xmlns:a16="http://schemas.microsoft.com/office/drawing/2014/main" id="{FCF59335-EA03-A14C-B37B-2B040118091A}"/>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endParaRPr lang="en-US" altLang="en-US"/>
          </a:p>
        </p:txBody>
      </p:sp>
      <p:sp>
        <p:nvSpPr>
          <p:cNvPr id="6" name="Slide Number Placeholder 5">
            <a:extLst>
              <a:ext uri="{FF2B5EF4-FFF2-40B4-BE49-F238E27FC236}">
                <a16:creationId xmlns:a16="http://schemas.microsoft.com/office/drawing/2014/main" id="{E14FA0F9-DE82-F548-AAFE-A81E86D8259A}"/>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0CFC17CA-5E0A-E443-A966-DEEC88CE5808}" type="slidenum">
              <a:rPr lang="en-US" altLang="en-US"/>
              <a:pPr/>
              <a:t>‹#›</a:t>
            </a:fld>
            <a:endParaRPr lang="en-US" altLang="en-US"/>
          </a:p>
        </p:txBody>
      </p:sp>
    </p:spTree>
    <p:extLst>
      <p:ext uri="{BB962C8B-B14F-4D97-AF65-F5344CB8AC3E}">
        <p14:creationId xmlns:p14="http://schemas.microsoft.com/office/powerpoint/2010/main" val="332327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4782ED-2E24-7F46-AC0B-DA684948D36E}"/>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9A73CDCB-C2F9-3E4B-A1DB-102389A90767}" type="datetime1">
              <a:rPr lang="en-US" altLang="en-US"/>
              <a:pPr/>
              <a:t>12/16/19</a:t>
            </a:fld>
            <a:endParaRPr lang="en-US" altLang="en-US"/>
          </a:p>
        </p:txBody>
      </p:sp>
      <p:sp>
        <p:nvSpPr>
          <p:cNvPr id="6" name="Footer Placeholder 5">
            <a:extLst>
              <a:ext uri="{FF2B5EF4-FFF2-40B4-BE49-F238E27FC236}">
                <a16:creationId xmlns:a16="http://schemas.microsoft.com/office/drawing/2014/main" id="{77CB5A18-265D-2149-80DE-0C17CE03CC74}"/>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endParaRPr lang="en-US" altLang="en-US"/>
          </a:p>
        </p:txBody>
      </p:sp>
      <p:sp>
        <p:nvSpPr>
          <p:cNvPr id="7" name="Slide Number Placeholder 6">
            <a:extLst>
              <a:ext uri="{FF2B5EF4-FFF2-40B4-BE49-F238E27FC236}">
                <a16:creationId xmlns:a16="http://schemas.microsoft.com/office/drawing/2014/main" id="{28B4B8B0-7022-764E-AB4A-80E9A20F8EC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C535BA2B-2D72-1E44-82A8-B04D96DFC70D}" type="slidenum">
              <a:rPr lang="en-US" altLang="en-US"/>
              <a:pPr/>
              <a:t>‹#›</a:t>
            </a:fld>
            <a:endParaRPr lang="en-US" altLang="en-US"/>
          </a:p>
        </p:txBody>
      </p:sp>
    </p:spTree>
    <p:extLst>
      <p:ext uri="{BB962C8B-B14F-4D97-AF65-F5344CB8AC3E}">
        <p14:creationId xmlns:p14="http://schemas.microsoft.com/office/powerpoint/2010/main" val="2673776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F9C0A9-65C9-C949-87CA-57847B17B9D4}"/>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27F9E3D1-4ADD-9C44-8ED1-801C36296139}" type="datetime1">
              <a:rPr lang="en-US" altLang="en-US"/>
              <a:pPr/>
              <a:t>12/16/19</a:t>
            </a:fld>
            <a:endParaRPr lang="en-US" altLang="en-US"/>
          </a:p>
        </p:txBody>
      </p:sp>
      <p:sp>
        <p:nvSpPr>
          <p:cNvPr id="8" name="Footer Placeholder 7">
            <a:extLst>
              <a:ext uri="{FF2B5EF4-FFF2-40B4-BE49-F238E27FC236}">
                <a16:creationId xmlns:a16="http://schemas.microsoft.com/office/drawing/2014/main" id="{4ACE308D-6608-2C41-B6E1-14B60510CBCB}"/>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endParaRPr lang="en-US" altLang="en-US"/>
          </a:p>
        </p:txBody>
      </p:sp>
      <p:sp>
        <p:nvSpPr>
          <p:cNvPr id="9" name="Slide Number Placeholder 8">
            <a:extLst>
              <a:ext uri="{FF2B5EF4-FFF2-40B4-BE49-F238E27FC236}">
                <a16:creationId xmlns:a16="http://schemas.microsoft.com/office/drawing/2014/main" id="{6A8AC478-2F5D-E740-9A69-478871AE4139}"/>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F2DF727A-65A5-EE43-A5DF-4934FE9898B7}" type="slidenum">
              <a:rPr lang="en-US" altLang="en-US"/>
              <a:pPr/>
              <a:t>‹#›</a:t>
            </a:fld>
            <a:endParaRPr lang="en-US" altLang="en-US"/>
          </a:p>
        </p:txBody>
      </p:sp>
    </p:spTree>
    <p:extLst>
      <p:ext uri="{BB962C8B-B14F-4D97-AF65-F5344CB8AC3E}">
        <p14:creationId xmlns:p14="http://schemas.microsoft.com/office/powerpoint/2010/main" val="2458544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DBD5A1-8610-7443-8A5D-D766A4BE2439}"/>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56550E32-D033-1E4C-98CD-A5D11D91A6C9}" type="datetime1">
              <a:rPr lang="en-US" altLang="en-US"/>
              <a:pPr/>
              <a:t>12/16/19</a:t>
            </a:fld>
            <a:endParaRPr lang="en-US" altLang="en-US"/>
          </a:p>
        </p:txBody>
      </p:sp>
      <p:sp>
        <p:nvSpPr>
          <p:cNvPr id="4" name="Footer Placeholder 3">
            <a:extLst>
              <a:ext uri="{FF2B5EF4-FFF2-40B4-BE49-F238E27FC236}">
                <a16:creationId xmlns:a16="http://schemas.microsoft.com/office/drawing/2014/main" id="{A593423A-7B33-4A4E-B963-11F417188314}"/>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endParaRPr lang="en-US" altLang="en-US"/>
          </a:p>
        </p:txBody>
      </p:sp>
      <p:sp>
        <p:nvSpPr>
          <p:cNvPr id="5" name="Slide Number Placeholder 4">
            <a:extLst>
              <a:ext uri="{FF2B5EF4-FFF2-40B4-BE49-F238E27FC236}">
                <a16:creationId xmlns:a16="http://schemas.microsoft.com/office/drawing/2014/main" id="{D1E53A9A-2A52-3046-9D30-A3D18207AD5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5ABE6A88-F302-AE4D-8B8A-FD926A1770D9}" type="slidenum">
              <a:rPr lang="en-US" altLang="en-US"/>
              <a:pPr/>
              <a:t>‹#›</a:t>
            </a:fld>
            <a:endParaRPr lang="en-US" altLang="en-US"/>
          </a:p>
        </p:txBody>
      </p:sp>
    </p:spTree>
    <p:extLst>
      <p:ext uri="{BB962C8B-B14F-4D97-AF65-F5344CB8AC3E}">
        <p14:creationId xmlns:p14="http://schemas.microsoft.com/office/powerpoint/2010/main" val="1864615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B4B46A-6B42-4842-A014-47A338D1294A}"/>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985AD1BC-5F6B-8A4C-A64D-6B1270D7B015}" type="datetime1">
              <a:rPr lang="en-US" altLang="en-US"/>
              <a:pPr/>
              <a:t>12/16/19</a:t>
            </a:fld>
            <a:endParaRPr lang="en-US" altLang="en-US"/>
          </a:p>
        </p:txBody>
      </p:sp>
      <p:sp>
        <p:nvSpPr>
          <p:cNvPr id="3" name="Footer Placeholder 2">
            <a:extLst>
              <a:ext uri="{FF2B5EF4-FFF2-40B4-BE49-F238E27FC236}">
                <a16:creationId xmlns:a16="http://schemas.microsoft.com/office/drawing/2014/main" id="{6C760CA1-8777-9C48-8D93-4D1A94209FB3}"/>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endParaRPr lang="en-US" altLang="en-US"/>
          </a:p>
        </p:txBody>
      </p:sp>
      <p:sp>
        <p:nvSpPr>
          <p:cNvPr id="4" name="Slide Number Placeholder 3">
            <a:extLst>
              <a:ext uri="{FF2B5EF4-FFF2-40B4-BE49-F238E27FC236}">
                <a16:creationId xmlns:a16="http://schemas.microsoft.com/office/drawing/2014/main" id="{38A6FDEE-5509-E344-87E5-2A16A5CCBEC1}"/>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56441874-FA31-0940-B4DE-E81041D3AEBA}" type="slidenum">
              <a:rPr lang="en-US" altLang="en-US"/>
              <a:pPr/>
              <a:t>‹#›</a:t>
            </a:fld>
            <a:endParaRPr lang="en-US" altLang="en-US"/>
          </a:p>
        </p:txBody>
      </p:sp>
    </p:spTree>
    <p:extLst>
      <p:ext uri="{BB962C8B-B14F-4D97-AF65-F5344CB8AC3E}">
        <p14:creationId xmlns:p14="http://schemas.microsoft.com/office/powerpoint/2010/main" val="269514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3FB4D8B-5A52-4746-9237-4DB4C8399D78}"/>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F8880C6D-0789-E345-857E-5F3EAAC0693E}" type="datetime1">
              <a:rPr lang="en-US" altLang="en-US"/>
              <a:pPr/>
              <a:t>12/16/19</a:t>
            </a:fld>
            <a:endParaRPr lang="en-US" altLang="en-US"/>
          </a:p>
        </p:txBody>
      </p:sp>
      <p:sp>
        <p:nvSpPr>
          <p:cNvPr id="6" name="Footer Placeholder 5">
            <a:extLst>
              <a:ext uri="{FF2B5EF4-FFF2-40B4-BE49-F238E27FC236}">
                <a16:creationId xmlns:a16="http://schemas.microsoft.com/office/drawing/2014/main" id="{287D99CE-E6DA-3846-A2CD-53187FF35321}"/>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endParaRPr lang="en-US" altLang="en-US"/>
          </a:p>
        </p:txBody>
      </p:sp>
      <p:sp>
        <p:nvSpPr>
          <p:cNvPr id="7" name="Slide Number Placeholder 6">
            <a:extLst>
              <a:ext uri="{FF2B5EF4-FFF2-40B4-BE49-F238E27FC236}">
                <a16:creationId xmlns:a16="http://schemas.microsoft.com/office/drawing/2014/main" id="{3A8582E9-54D9-6741-8031-A28F8E0B55AD}"/>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5D9A572D-FD4E-884D-BFBC-E00138DA57C3}" type="slidenum">
              <a:rPr lang="en-US" altLang="en-US"/>
              <a:pPr/>
              <a:t>‹#›</a:t>
            </a:fld>
            <a:endParaRPr lang="en-US" altLang="en-US"/>
          </a:p>
        </p:txBody>
      </p:sp>
    </p:spTree>
    <p:extLst>
      <p:ext uri="{BB962C8B-B14F-4D97-AF65-F5344CB8AC3E}">
        <p14:creationId xmlns:p14="http://schemas.microsoft.com/office/powerpoint/2010/main" val="388690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039A6EA-EB0D-EF4B-85EB-3567748520A7}"/>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36B0E6CD-3F31-D940-9B66-98DB00911EC5}" type="datetime1">
              <a:rPr lang="en-US" altLang="en-US"/>
              <a:pPr/>
              <a:t>12/16/19</a:t>
            </a:fld>
            <a:endParaRPr lang="en-US" altLang="en-US"/>
          </a:p>
        </p:txBody>
      </p:sp>
      <p:sp>
        <p:nvSpPr>
          <p:cNvPr id="6" name="Footer Placeholder 5">
            <a:extLst>
              <a:ext uri="{FF2B5EF4-FFF2-40B4-BE49-F238E27FC236}">
                <a16:creationId xmlns:a16="http://schemas.microsoft.com/office/drawing/2014/main" id="{CBDBF91F-EF74-4741-A887-DC45C968E8A4}"/>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endParaRPr lang="en-US" altLang="en-US"/>
          </a:p>
        </p:txBody>
      </p:sp>
      <p:sp>
        <p:nvSpPr>
          <p:cNvPr id="7" name="Slide Number Placeholder 6">
            <a:extLst>
              <a:ext uri="{FF2B5EF4-FFF2-40B4-BE49-F238E27FC236}">
                <a16:creationId xmlns:a16="http://schemas.microsoft.com/office/drawing/2014/main" id="{FEB96D42-A509-4F43-A1C4-BB10FCF6DBED}"/>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7B6752A3-BCEF-D44E-AD8E-272EB9E03A1A}" type="slidenum">
              <a:rPr lang="en-US" altLang="en-US"/>
              <a:pPr/>
              <a:t>‹#›</a:t>
            </a:fld>
            <a:endParaRPr lang="en-US" altLang="en-US"/>
          </a:p>
        </p:txBody>
      </p:sp>
    </p:spTree>
    <p:extLst>
      <p:ext uri="{BB962C8B-B14F-4D97-AF65-F5344CB8AC3E}">
        <p14:creationId xmlns:p14="http://schemas.microsoft.com/office/powerpoint/2010/main" val="1077836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PPT cover temp v3.jpg">
            <a:extLst>
              <a:ext uri="{FF2B5EF4-FFF2-40B4-BE49-F238E27FC236}">
                <a16:creationId xmlns:a16="http://schemas.microsoft.com/office/drawing/2014/main" id="{609934AB-0755-024D-913D-085D64897AD1}"/>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550601E7-3FD0-1D4B-9493-EB8395EEADAB}"/>
              </a:ext>
            </a:extLst>
          </p:cNvPr>
          <p:cNvSpPr>
            <a:spLocks noGrp="1"/>
          </p:cNvSpPr>
          <p:nvPr>
            <p:ph type="title"/>
          </p:nvPr>
        </p:nvSpPr>
        <p:spPr bwMode="auto">
          <a:xfrm>
            <a:off x="457200" y="9906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C50E8AF4-095C-6345-B2F3-D756303811F7}"/>
              </a:ext>
            </a:extLst>
          </p:cNvPr>
          <p:cNvSpPr>
            <a:spLocks noGrp="1"/>
          </p:cNvSpPr>
          <p:nvPr>
            <p:ph type="body" idx="1"/>
          </p:nvPr>
        </p:nvSpPr>
        <p:spPr bwMode="auto">
          <a:xfrm>
            <a:off x="457200" y="1828800"/>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l" defTabSz="457200" rtl="0" eaLnBrk="0" fontAlgn="base" hangingPunct="0">
        <a:spcBef>
          <a:spcPct val="0"/>
        </a:spcBef>
        <a:spcAft>
          <a:spcPct val="0"/>
        </a:spcAft>
        <a:defRPr sz="2600" kern="1200">
          <a:solidFill>
            <a:schemeClr val="bg1"/>
          </a:solidFill>
          <a:latin typeface="Arial"/>
          <a:ea typeface="ＭＳ Ｐゴシック" pitchFamily="-65" charset="-128"/>
          <a:cs typeface="Arial"/>
        </a:defRPr>
      </a:lvl1pPr>
      <a:lvl2pPr algn="l" defTabSz="457200" rtl="0" eaLnBrk="0" fontAlgn="base" hangingPunct="0">
        <a:spcBef>
          <a:spcPct val="0"/>
        </a:spcBef>
        <a:spcAft>
          <a:spcPct val="0"/>
        </a:spcAft>
        <a:defRPr sz="2600">
          <a:solidFill>
            <a:schemeClr val="bg1"/>
          </a:solidFill>
          <a:latin typeface="Arial" pitchFamily="-65" charset="0"/>
          <a:ea typeface="ＭＳ Ｐゴシック" pitchFamily="-65" charset="-128"/>
          <a:cs typeface="Arial" charset="0"/>
        </a:defRPr>
      </a:lvl2pPr>
      <a:lvl3pPr algn="l" defTabSz="457200" rtl="0" eaLnBrk="0" fontAlgn="base" hangingPunct="0">
        <a:spcBef>
          <a:spcPct val="0"/>
        </a:spcBef>
        <a:spcAft>
          <a:spcPct val="0"/>
        </a:spcAft>
        <a:defRPr sz="2600">
          <a:solidFill>
            <a:schemeClr val="bg1"/>
          </a:solidFill>
          <a:latin typeface="Arial" pitchFamily="-65" charset="0"/>
          <a:ea typeface="ＭＳ Ｐゴシック" pitchFamily="-65" charset="-128"/>
          <a:cs typeface="Arial" charset="0"/>
        </a:defRPr>
      </a:lvl3pPr>
      <a:lvl4pPr algn="l" defTabSz="457200" rtl="0" eaLnBrk="0" fontAlgn="base" hangingPunct="0">
        <a:spcBef>
          <a:spcPct val="0"/>
        </a:spcBef>
        <a:spcAft>
          <a:spcPct val="0"/>
        </a:spcAft>
        <a:defRPr sz="2600">
          <a:solidFill>
            <a:schemeClr val="bg1"/>
          </a:solidFill>
          <a:latin typeface="Arial" pitchFamily="-65" charset="0"/>
          <a:ea typeface="ＭＳ Ｐゴシック" pitchFamily="-65" charset="-128"/>
          <a:cs typeface="Arial" charset="0"/>
        </a:defRPr>
      </a:lvl4pPr>
      <a:lvl5pPr algn="l" defTabSz="457200" rtl="0" eaLnBrk="0" fontAlgn="base" hangingPunct="0">
        <a:spcBef>
          <a:spcPct val="0"/>
        </a:spcBef>
        <a:spcAft>
          <a:spcPct val="0"/>
        </a:spcAft>
        <a:defRPr sz="2600">
          <a:solidFill>
            <a:schemeClr val="bg1"/>
          </a:solidFill>
          <a:latin typeface="Arial" pitchFamily="-65" charset="0"/>
          <a:ea typeface="ＭＳ Ｐゴシック" pitchFamily="-65" charset="-128"/>
          <a:cs typeface="Arial" charset="0"/>
        </a:defRPr>
      </a:lvl5pPr>
      <a:lvl6pPr marL="457200" algn="l" defTabSz="457200" rtl="0" fontAlgn="base">
        <a:spcBef>
          <a:spcPct val="0"/>
        </a:spcBef>
        <a:spcAft>
          <a:spcPct val="0"/>
        </a:spcAft>
        <a:defRPr sz="2600">
          <a:solidFill>
            <a:srgbClr val="217AC9"/>
          </a:solidFill>
          <a:latin typeface="Arial" pitchFamily="-65" charset="0"/>
          <a:ea typeface="ＭＳ Ｐゴシック" pitchFamily="-65" charset="-128"/>
        </a:defRPr>
      </a:lvl6pPr>
      <a:lvl7pPr marL="914400" algn="l" defTabSz="457200" rtl="0" fontAlgn="base">
        <a:spcBef>
          <a:spcPct val="0"/>
        </a:spcBef>
        <a:spcAft>
          <a:spcPct val="0"/>
        </a:spcAft>
        <a:defRPr sz="2600">
          <a:solidFill>
            <a:srgbClr val="217AC9"/>
          </a:solidFill>
          <a:latin typeface="Arial" pitchFamily="-65" charset="0"/>
          <a:ea typeface="ＭＳ Ｐゴシック" pitchFamily="-65" charset="-128"/>
        </a:defRPr>
      </a:lvl7pPr>
      <a:lvl8pPr marL="1371600" algn="l" defTabSz="457200" rtl="0" fontAlgn="base">
        <a:spcBef>
          <a:spcPct val="0"/>
        </a:spcBef>
        <a:spcAft>
          <a:spcPct val="0"/>
        </a:spcAft>
        <a:defRPr sz="2600">
          <a:solidFill>
            <a:srgbClr val="217AC9"/>
          </a:solidFill>
          <a:latin typeface="Arial" pitchFamily="-65" charset="0"/>
          <a:ea typeface="ＭＳ Ｐゴシック" pitchFamily="-65" charset="-128"/>
        </a:defRPr>
      </a:lvl8pPr>
      <a:lvl9pPr marL="1828800" algn="l" defTabSz="457200" rtl="0" fontAlgn="base">
        <a:spcBef>
          <a:spcPct val="0"/>
        </a:spcBef>
        <a:spcAft>
          <a:spcPct val="0"/>
        </a:spcAft>
        <a:defRPr sz="2600">
          <a:solidFill>
            <a:srgbClr val="217AC9"/>
          </a:solidFill>
          <a:latin typeface="Arial" pitchFamily="-65" charset="0"/>
          <a:ea typeface="ＭＳ Ｐゴシック" pitchFamily="-65" charset="-128"/>
        </a:defRPr>
      </a:lvl9pPr>
    </p:titleStyle>
    <p:bodyStyle>
      <a:lvl1pPr marL="342900" indent="-342900" algn="l" defTabSz="457200" rtl="0" eaLnBrk="0" fontAlgn="base" hangingPunct="0">
        <a:lnSpc>
          <a:spcPct val="110000"/>
        </a:lnSpc>
        <a:spcBef>
          <a:spcPct val="0"/>
        </a:spcBef>
        <a:spcAft>
          <a:spcPts val="1000"/>
        </a:spcAft>
        <a:buClr>
          <a:srgbClr val="FFCA08"/>
        </a:buClr>
        <a:buFont typeface="Wingdings" pitchFamily="2" charset="2"/>
        <a:buChar char="§"/>
        <a:defRPr sz="3200" kern="1200">
          <a:solidFill>
            <a:srgbClr val="FFFFFF"/>
          </a:solidFill>
          <a:latin typeface="Arial"/>
          <a:ea typeface="ＭＳ Ｐゴシック" pitchFamily="-65" charset="-128"/>
          <a:cs typeface="Arial"/>
        </a:defRPr>
      </a:lvl1pPr>
      <a:lvl2pPr marL="742950" indent="-285750" algn="l" defTabSz="457200" rtl="0" eaLnBrk="0" fontAlgn="base" hangingPunct="0">
        <a:lnSpc>
          <a:spcPct val="110000"/>
        </a:lnSpc>
        <a:spcBef>
          <a:spcPct val="0"/>
        </a:spcBef>
        <a:spcAft>
          <a:spcPts val="1000"/>
        </a:spcAft>
        <a:buClr>
          <a:srgbClr val="FFCA08"/>
        </a:buClr>
        <a:buFont typeface="Wingdings" pitchFamily="2" charset="2"/>
        <a:buChar char="§"/>
        <a:defRPr sz="1600" kern="1200">
          <a:solidFill>
            <a:srgbClr val="FFFFFF"/>
          </a:solidFill>
          <a:latin typeface="Arial"/>
          <a:ea typeface="ＭＳ Ｐゴシック" pitchFamily="-65" charset="-128"/>
          <a:cs typeface="Arial"/>
        </a:defRPr>
      </a:lvl2pPr>
      <a:lvl3pPr marL="1143000" indent="-228600" algn="l" defTabSz="457200" rtl="0" eaLnBrk="0" fontAlgn="base" hangingPunct="0">
        <a:lnSpc>
          <a:spcPct val="110000"/>
        </a:lnSpc>
        <a:spcBef>
          <a:spcPct val="0"/>
        </a:spcBef>
        <a:spcAft>
          <a:spcPts val="1000"/>
        </a:spcAft>
        <a:buClr>
          <a:srgbClr val="FFCA08"/>
        </a:buClr>
        <a:buFont typeface="Wingdings" pitchFamily="2" charset="2"/>
        <a:buChar char="§"/>
        <a:defRPr sz="1400" kern="1200">
          <a:solidFill>
            <a:srgbClr val="FFFFFF"/>
          </a:solidFill>
          <a:latin typeface="Arial"/>
          <a:ea typeface="ＭＳ Ｐゴシック" pitchFamily="-65" charset="-128"/>
          <a:cs typeface="Arial"/>
        </a:defRPr>
      </a:lvl3pPr>
      <a:lvl4pPr marL="1600200" indent="-228600" algn="l" defTabSz="457200" rtl="0" eaLnBrk="0" fontAlgn="base" hangingPunct="0">
        <a:lnSpc>
          <a:spcPct val="110000"/>
        </a:lnSpc>
        <a:spcBef>
          <a:spcPct val="0"/>
        </a:spcBef>
        <a:spcAft>
          <a:spcPts val="1000"/>
        </a:spcAft>
        <a:buClr>
          <a:srgbClr val="FFCA08"/>
        </a:buClr>
        <a:buFont typeface="Wingdings" pitchFamily="2" charset="2"/>
        <a:buChar char="§"/>
        <a:defRPr sz="1200" kern="1200">
          <a:solidFill>
            <a:srgbClr val="FFFFFF"/>
          </a:solidFill>
          <a:latin typeface="Arial"/>
          <a:ea typeface="ＭＳ Ｐゴシック" pitchFamily="-65" charset="-128"/>
          <a:cs typeface="Arial"/>
        </a:defRPr>
      </a:lvl4pPr>
      <a:lvl5pPr marL="2057400" indent="-228600" algn="l" defTabSz="457200" rtl="0" eaLnBrk="0" fontAlgn="base" hangingPunct="0">
        <a:lnSpc>
          <a:spcPct val="110000"/>
        </a:lnSpc>
        <a:spcBef>
          <a:spcPct val="0"/>
        </a:spcBef>
        <a:spcAft>
          <a:spcPts val="1000"/>
        </a:spcAft>
        <a:buClr>
          <a:srgbClr val="FFCA08"/>
        </a:buClr>
        <a:buFont typeface="Wingdings" pitchFamily="2" charset="2"/>
        <a:buChar char="§"/>
        <a:defRPr sz="1000" kern="1200">
          <a:solidFill>
            <a:srgbClr val="FFFFFF"/>
          </a:solidFill>
          <a:latin typeface="Arial"/>
          <a:ea typeface="ＭＳ Ｐゴシック" pitchFamily="-65"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final PPT cover.jpg">
            <a:extLst>
              <a:ext uri="{FF2B5EF4-FFF2-40B4-BE49-F238E27FC236}">
                <a16:creationId xmlns:a16="http://schemas.microsoft.com/office/drawing/2014/main" id="{7FD539BC-4414-A74C-8B97-4788258F42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a:extLst>
              <a:ext uri="{FF2B5EF4-FFF2-40B4-BE49-F238E27FC236}">
                <a16:creationId xmlns:a16="http://schemas.microsoft.com/office/drawing/2014/main" id="{796E2123-C339-F34D-88CE-EC1FCD145D75}"/>
              </a:ext>
            </a:extLst>
          </p:cNvPr>
          <p:cNvSpPr>
            <a:spLocks noGrp="1"/>
          </p:cNvSpPr>
          <p:nvPr>
            <p:ph type="ctrTitle"/>
          </p:nvPr>
        </p:nvSpPr>
        <p:spPr>
          <a:xfrm>
            <a:off x="304800" y="4625975"/>
            <a:ext cx="8229600" cy="1622425"/>
          </a:xfrm>
        </p:spPr>
        <p:txBody>
          <a:bodyPr/>
          <a:lstStyle/>
          <a:p>
            <a:pPr algn="r" eaLnBrk="1" hangingPunct="1"/>
            <a:r>
              <a:rPr lang="en-US" altLang="en-US">
                <a:solidFill>
                  <a:schemeClr val="tx2"/>
                </a:solidFill>
                <a:latin typeface="Arial" panose="020B0604020202020204" pitchFamily="34" charset="0"/>
                <a:ea typeface="ＭＳ Ｐゴシック" panose="020B0600070205080204" pitchFamily="34" charset="-128"/>
              </a:rPr>
              <a:t>Maximizing Your Role as a Teen Influencer:</a:t>
            </a:r>
            <a:br>
              <a:rPr lang="en-US" altLang="en-US">
                <a:solidFill>
                  <a:schemeClr val="tx2"/>
                </a:solidFill>
                <a:latin typeface="Arial" panose="020B0604020202020204" pitchFamily="34" charset="0"/>
                <a:ea typeface="ＭＳ Ｐゴシック" panose="020B0600070205080204" pitchFamily="34" charset="-128"/>
              </a:rPr>
            </a:br>
            <a:r>
              <a:rPr lang="en-US" altLang="en-US" sz="2000" b="1" i="1">
                <a:solidFill>
                  <a:schemeClr val="tx2"/>
                </a:solidFill>
                <a:latin typeface="Arial" panose="020B0604020202020204" pitchFamily="34" charset="0"/>
                <a:ea typeface="ＭＳ Ｐゴシック" panose="020B0600070205080204" pitchFamily="34" charset="-128"/>
              </a:rPr>
              <a:t>What You Can Do To Help Prevent Teen Prescription Drug Abuse</a:t>
            </a:r>
            <a:br>
              <a:rPr lang="en-US" altLang="en-US" sz="2000">
                <a:solidFill>
                  <a:schemeClr val="tx2"/>
                </a:solidFill>
                <a:latin typeface="Arial" panose="020B0604020202020204" pitchFamily="34" charset="0"/>
                <a:ea typeface="ＭＳ Ｐゴシック" panose="020B0600070205080204" pitchFamily="34" charset="-128"/>
              </a:rPr>
            </a:br>
            <a:endParaRPr lang="en-US" altLang="en-US" sz="2000">
              <a:solidFill>
                <a:srgbClr val="16408A"/>
              </a:solidFill>
              <a:latin typeface="Arial" panose="020B0604020202020204" pitchFamily="34" charset="0"/>
              <a:ea typeface="ＭＳ Ｐゴシック" panose="020B0600070205080204" pitchFamily="34" charset="-128"/>
            </a:endParaRPr>
          </a:p>
        </p:txBody>
      </p:sp>
      <p:pic>
        <p:nvPicPr>
          <p:cNvPr id="15364" name="Picture 9">
            <a:extLst>
              <a:ext uri="{FF2B5EF4-FFF2-40B4-BE49-F238E27FC236}">
                <a16:creationId xmlns:a16="http://schemas.microsoft.com/office/drawing/2014/main" id="{03D01FEF-0429-1245-8A2B-57B06E3E63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905500"/>
            <a:ext cx="24257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10">
            <a:extLst>
              <a:ext uri="{FF2B5EF4-FFF2-40B4-BE49-F238E27FC236}">
                <a16:creationId xmlns:a16="http://schemas.microsoft.com/office/drawing/2014/main" id="{8FD22239-6836-AE4E-89B2-AF374D2D997E}"/>
              </a:ext>
            </a:extLst>
          </p:cNvPr>
          <p:cNvSpPr>
            <a:spLocks noChangeArrowheads="1"/>
          </p:cNvSpPr>
          <p:nvPr/>
        </p:nvSpPr>
        <p:spPr bwMode="auto">
          <a:xfrm>
            <a:off x="2882900" y="5905500"/>
            <a:ext cx="622300" cy="884238"/>
          </a:xfrm>
          <a:prstGeom prst="rect">
            <a:avLst/>
          </a:prstGeom>
          <a:solidFill>
            <a:srgbClr val="FFCA0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5366" name="Rectangle 11">
            <a:extLst>
              <a:ext uri="{FF2B5EF4-FFF2-40B4-BE49-F238E27FC236}">
                <a16:creationId xmlns:a16="http://schemas.microsoft.com/office/drawing/2014/main" id="{A3A2629B-C1BF-C64B-8806-543DD1128217}"/>
              </a:ext>
            </a:extLst>
          </p:cNvPr>
          <p:cNvSpPr>
            <a:spLocks noChangeArrowheads="1"/>
          </p:cNvSpPr>
          <p:nvPr/>
        </p:nvSpPr>
        <p:spPr bwMode="auto">
          <a:xfrm>
            <a:off x="0" y="5905500"/>
            <a:ext cx="457200" cy="884238"/>
          </a:xfrm>
          <a:prstGeom prst="rect">
            <a:avLst/>
          </a:prstGeom>
          <a:solidFill>
            <a:srgbClr val="FFCA0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5367" name="TextBox 6">
            <a:extLst>
              <a:ext uri="{FF2B5EF4-FFF2-40B4-BE49-F238E27FC236}">
                <a16:creationId xmlns:a16="http://schemas.microsoft.com/office/drawing/2014/main" id="{06D00E4E-7BD8-C941-A9DE-8BDA3C1D88EE}"/>
              </a:ext>
            </a:extLst>
          </p:cNvPr>
          <p:cNvSpPr txBox="1">
            <a:spLocks noChangeArrowheads="1"/>
          </p:cNvSpPr>
          <p:nvPr/>
        </p:nvSpPr>
        <p:spPr bwMode="auto">
          <a:xfrm>
            <a:off x="6705600" y="6324600"/>
            <a:ext cx="1828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000"/>
              <a:t>Updated October 2015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34A5C38B-6BCF-CF4F-A4F0-4DC1FC9F9F0A}"/>
              </a:ext>
            </a:extLst>
          </p:cNvPr>
          <p:cNvSpPr>
            <a:spLocks noGrp="1"/>
          </p:cNvSpPr>
          <p:nvPr>
            <p:ph type="title"/>
          </p:nvPr>
        </p:nvSpPr>
        <p:spPr>
          <a:xfrm>
            <a:off x="457200" y="2255838"/>
            <a:ext cx="8458200" cy="838200"/>
          </a:xfrm>
        </p:spPr>
        <p:txBody>
          <a:bodyPr/>
          <a:lstStyle/>
          <a:p>
            <a:r>
              <a:rPr lang="en-US" altLang="en-US" sz="3200" b="1">
                <a:latin typeface="Arial" panose="020B0604020202020204" pitchFamily="34" charset="0"/>
                <a:ea typeface="ＭＳ Ｐゴシック" panose="020B0600070205080204" pitchFamily="34" charset="-128"/>
              </a:rPr>
              <a:t>Other Factors Driving Trend: Accessibility</a:t>
            </a:r>
          </a:p>
        </p:txBody>
      </p:sp>
      <p:sp>
        <p:nvSpPr>
          <p:cNvPr id="33795" name="Content Placeholder 2">
            <a:extLst>
              <a:ext uri="{FF2B5EF4-FFF2-40B4-BE49-F238E27FC236}">
                <a16:creationId xmlns:a16="http://schemas.microsoft.com/office/drawing/2014/main" id="{E303C055-0D1E-1343-8F54-AFFB0DB892E0}"/>
              </a:ext>
            </a:extLst>
          </p:cNvPr>
          <p:cNvSpPr>
            <a:spLocks noGrp="1"/>
          </p:cNvSpPr>
          <p:nvPr>
            <p:ph idx="1"/>
          </p:nvPr>
        </p:nvSpPr>
        <p:spPr>
          <a:xfrm>
            <a:off x="457200" y="3094038"/>
            <a:ext cx="8458200" cy="4297362"/>
          </a:xfrm>
        </p:spPr>
        <p:txBody>
          <a:bodyPr/>
          <a:lstStyle/>
          <a:p>
            <a:r>
              <a:rPr lang="en-US" altLang="en-US" sz="2800">
                <a:latin typeface="Arial" panose="020B0604020202020204" pitchFamily="34" charset="0"/>
                <a:ea typeface="ＭＳ Ｐゴシック" panose="020B0600070205080204" pitchFamily="34" charset="-128"/>
              </a:rPr>
              <a:t>Rx medicines can be found in homes of family or friends.</a:t>
            </a:r>
          </a:p>
          <a:p>
            <a:r>
              <a:rPr lang="en-US" altLang="en-US" sz="2800">
                <a:latin typeface="Arial" panose="020B0604020202020204" pitchFamily="34" charset="0"/>
                <a:ea typeface="ＭＳ Ｐゴシック" panose="020B0600070205080204" pitchFamily="34" charset="-128"/>
              </a:rPr>
              <a:t>Many parents aren</a:t>
            </a:r>
            <a:r>
              <a:rPr lang="ja-JP" altLang="en-US" sz="2800">
                <a:latin typeface="Arial" panose="020B0604020202020204" pitchFamily="34" charset="0"/>
                <a:ea typeface="ＭＳ Ｐゴシック" panose="020B0600070205080204" pitchFamily="34" charset="-128"/>
              </a:rPr>
              <a:t>’</a:t>
            </a:r>
            <a:r>
              <a:rPr lang="en-US" altLang="ja-JP" sz="2800">
                <a:latin typeface="Arial" panose="020B0604020202020204" pitchFamily="34" charset="0"/>
                <a:ea typeface="ＭＳ Ｐゴシック" panose="020B0600070205080204" pitchFamily="34" charset="-128"/>
              </a:rPr>
              <a:t>t aware of the dangers.</a:t>
            </a:r>
          </a:p>
          <a:p>
            <a:r>
              <a:rPr lang="en-US" altLang="en-US" sz="2800">
                <a:latin typeface="Arial" panose="020B0604020202020204" pitchFamily="34" charset="0"/>
                <a:ea typeface="ＭＳ Ｐゴシック" panose="020B0600070205080204" pitchFamily="34" charset="-128"/>
              </a:rPr>
              <a:t>Many parents do not know how to effectively talk with their children about Rx drug abuse.</a:t>
            </a:r>
          </a:p>
        </p:txBody>
      </p:sp>
      <p:pic>
        <p:nvPicPr>
          <p:cNvPr id="33796" name="Picture 5" descr="9054736.thb.om daug.pill*.jpg                                  0013CAAFMacintosh HD                   C5751D12:">
            <a:extLst>
              <a:ext uri="{FF2B5EF4-FFF2-40B4-BE49-F238E27FC236}">
                <a16:creationId xmlns:a16="http://schemas.microsoft.com/office/drawing/2014/main" id="{E4612607-E71C-1048-A617-27E568A628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2004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descr="71564034.jpg                                                   0013CF8AMacintosh HD                   C5751D12:">
            <a:extLst>
              <a:ext uri="{FF2B5EF4-FFF2-40B4-BE49-F238E27FC236}">
                <a16:creationId xmlns:a16="http://schemas.microsoft.com/office/drawing/2014/main" id="{C0189EC8-C271-2A4E-A1B1-260826B345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1750"/>
            <a:ext cx="15240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4653CB5E-50FC-F942-90D3-2D1BBF17B53D}"/>
              </a:ext>
            </a:extLst>
          </p:cNvPr>
          <p:cNvSpPr>
            <a:spLocks noGrp="1"/>
          </p:cNvSpPr>
          <p:nvPr>
            <p:ph type="title"/>
          </p:nvPr>
        </p:nvSpPr>
        <p:spPr>
          <a:xfrm>
            <a:off x="457200" y="2332038"/>
            <a:ext cx="8229600" cy="838200"/>
          </a:xfrm>
        </p:spPr>
        <p:txBody>
          <a:bodyPr/>
          <a:lstStyle/>
          <a:p>
            <a:r>
              <a:rPr lang="en-US" altLang="en-US" sz="3200" b="1">
                <a:latin typeface="Arial" panose="020B0604020202020204" pitchFamily="34" charset="0"/>
                <a:ea typeface="ＭＳ Ｐゴシック" panose="020B0600070205080204" pitchFamily="34" charset="-128"/>
              </a:rPr>
              <a:t>Other Factors Driving Trend: Invincibility</a:t>
            </a:r>
          </a:p>
        </p:txBody>
      </p:sp>
      <p:sp>
        <p:nvSpPr>
          <p:cNvPr id="35843" name="Content Placeholder 2">
            <a:extLst>
              <a:ext uri="{FF2B5EF4-FFF2-40B4-BE49-F238E27FC236}">
                <a16:creationId xmlns:a16="http://schemas.microsoft.com/office/drawing/2014/main" id="{3F1E2082-0F31-164C-AA50-E5FDD3954BB0}"/>
              </a:ext>
            </a:extLst>
          </p:cNvPr>
          <p:cNvSpPr>
            <a:spLocks noGrp="1"/>
          </p:cNvSpPr>
          <p:nvPr>
            <p:ph idx="1"/>
          </p:nvPr>
        </p:nvSpPr>
        <p:spPr>
          <a:xfrm>
            <a:off x="304800" y="3017838"/>
            <a:ext cx="8534400" cy="4449762"/>
          </a:xfrm>
        </p:spPr>
        <p:txBody>
          <a:bodyPr/>
          <a:lstStyle/>
          <a:p>
            <a:r>
              <a:rPr lang="en-US" altLang="en-US" sz="2600">
                <a:latin typeface="Arial" panose="020B0604020202020204" pitchFamily="34" charset="0"/>
                <a:ea typeface="ＭＳ Ｐゴシック" panose="020B0600070205080204" pitchFamily="34" charset="-128"/>
              </a:rPr>
              <a:t>Teens mistakenly believe:</a:t>
            </a:r>
          </a:p>
          <a:p>
            <a:pPr lvl="1"/>
            <a:r>
              <a:rPr lang="en-US" altLang="en-US" sz="2400">
                <a:latin typeface="Arial" panose="020B0604020202020204" pitchFamily="34" charset="0"/>
                <a:ea typeface="ＭＳ Ｐゴシック" panose="020B0600070205080204" pitchFamily="34" charset="-128"/>
              </a:rPr>
              <a:t>It</a:t>
            </a:r>
            <a:r>
              <a:rPr lang="ja-JP" altLang="en-US" sz="2400">
                <a:latin typeface="Arial" panose="020B0604020202020204" pitchFamily="34" charset="0"/>
                <a:ea typeface="ＭＳ Ｐゴシック" panose="020B0600070205080204" pitchFamily="34" charset="-128"/>
              </a:rPr>
              <a:t>’</a:t>
            </a:r>
            <a:r>
              <a:rPr lang="en-US" altLang="ja-JP" sz="2400">
                <a:latin typeface="Arial" panose="020B0604020202020204" pitchFamily="34" charset="0"/>
                <a:ea typeface="ＭＳ Ｐゴシック" panose="020B0600070205080204" pitchFamily="34" charset="-128"/>
              </a:rPr>
              <a:t>s safer to abuse Rx drugs than illicit drugs, even if they</a:t>
            </a:r>
            <a:r>
              <a:rPr lang="ja-JP" altLang="en-US" sz="2400">
                <a:latin typeface="Arial" panose="020B0604020202020204" pitchFamily="34" charset="0"/>
                <a:ea typeface="ＭＳ Ｐゴシック" panose="020B0600070205080204" pitchFamily="34" charset="-128"/>
              </a:rPr>
              <a:t>’</a:t>
            </a:r>
            <a:r>
              <a:rPr lang="en-US" altLang="ja-JP" sz="2400">
                <a:latin typeface="Arial" panose="020B0604020202020204" pitchFamily="34" charset="0"/>
                <a:ea typeface="ＭＳ Ｐゴシック" panose="020B0600070205080204" pitchFamily="34" charset="-128"/>
              </a:rPr>
              <a:t>re not prescribed by a doctor.</a:t>
            </a:r>
          </a:p>
          <a:p>
            <a:pPr lvl="1"/>
            <a:r>
              <a:rPr lang="en-US" altLang="en-US" sz="2400">
                <a:latin typeface="Arial" panose="020B0604020202020204" pitchFamily="34" charset="0"/>
                <a:ea typeface="ＭＳ Ｐゴシック" panose="020B0600070205080204" pitchFamily="34" charset="-128"/>
              </a:rPr>
              <a:t>Rx drugs have fewer side effects and are not as addictive.</a:t>
            </a:r>
          </a:p>
          <a:p>
            <a:pPr lvl="1"/>
            <a:r>
              <a:rPr lang="en-US" altLang="en-US" sz="2400">
                <a:latin typeface="Arial" panose="020B0604020202020204" pitchFamily="34" charset="0"/>
                <a:ea typeface="ＭＳ Ｐゴシック" panose="020B0600070205080204" pitchFamily="34" charset="-128"/>
              </a:rPr>
              <a:t>It</a:t>
            </a:r>
            <a:r>
              <a:rPr lang="ja-JP" altLang="en-US" sz="2400">
                <a:latin typeface="Arial" panose="020B0604020202020204" pitchFamily="34" charset="0"/>
                <a:ea typeface="ＭＳ Ｐゴシック" panose="020B0600070205080204" pitchFamily="34" charset="-128"/>
              </a:rPr>
              <a:t>’</a:t>
            </a:r>
            <a:r>
              <a:rPr lang="en-US" altLang="ja-JP" sz="2400">
                <a:latin typeface="Arial" panose="020B0604020202020204" pitchFamily="34" charset="0"/>
                <a:ea typeface="ＭＳ Ｐゴシック" panose="020B0600070205080204" pitchFamily="34" charset="-128"/>
              </a:rPr>
              <a:t>s okay to share these drugs.</a:t>
            </a:r>
          </a:p>
          <a:p>
            <a:endParaRPr lang="en-US" altLang="en-US" sz="2200">
              <a:latin typeface="Arial" panose="020B0604020202020204" pitchFamily="34" charset="0"/>
              <a:ea typeface="ＭＳ Ｐゴシック" panose="020B0600070205080204" pitchFamily="34" charset="-128"/>
            </a:endParaRPr>
          </a:p>
          <a:p>
            <a:pPr lvl="1"/>
            <a:endParaRPr lang="en-US" altLang="en-US">
              <a:latin typeface="Arial" panose="020B0604020202020204" pitchFamily="34" charset="0"/>
              <a:ea typeface="ＭＳ Ｐゴシック" panose="020B0600070205080204" pitchFamily="34" charset="-128"/>
            </a:endParaRPr>
          </a:p>
          <a:p>
            <a:endParaRPr lang="en-US" altLang="en-US" sz="1800">
              <a:latin typeface="Arial" panose="020B0604020202020204" pitchFamily="34" charset="0"/>
              <a:ea typeface="ＭＳ Ｐゴシック" panose="020B0600070205080204" pitchFamily="34" charset="-128"/>
            </a:endParaRPr>
          </a:p>
        </p:txBody>
      </p:sp>
      <p:pic>
        <p:nvPicPr>
          <p:cNvPr id="35844" name="Picture 5" descr="sb10064757c-003-3girls.jpg                                     0013CF8AMacintosh HD                   C5751D12:">
            <a:extLst>
              <a:ext uri="{FF2B5EF4-FFF2-40B4-BE49-F238E27FC236}">
                <a16:creationId xmlns:a16="http://schemas.microsoft.com/office/drawing/2014/main" id="{5187F225-C384-F54A-A168-1C4329EEF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7180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4" descr="78463947-medcab-girl.getty.jpg                                 0013CAAFMacintosh HD                   C5751D12:">
            <a:extLst>
              <a:ext uri="{FF2B5EF4-FFF2-40B4-BE49-F238E27FC236}">
                <a16:creationId xmlns:a16="http://schemas.microsoft.com/office/drawing/2014/main" id="{B3E87071-3539-FD44-B7E2-3AD9F20573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4350" y="0"/>
            <a:ext cx="182245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C3CC5AEE-1ACC-A447-ACC2-3BB929A24A9B}"/>
              </a:ext>
            </a:extLst>
          </p:cNvPr>
          <p:cNvSpPr>
            <a:spLocks noGrp="1"/>
          </p:cNvSpPr>
          <p:nvPr>
            <p:ph type="title"/>
          </p:nvPr>
        </p:nvSpPr>
        <p:spPr>
          <a:xfrm>
            <a:off x="457200" y="1905000"/>
            <a:ext cx="8458200" cy="838200"/>
          </a:xfrm>
        </p:spPr>
        <p:txBody>
          <a:bodyPr/>
          <a:lstStyle/>
          <a:p>
            <a:r>
              <a:rPr lang="en-US" altLang="en-US" sz="3200" b="1">
                <a:latin typeface="Arial" panose="020B0604020202020204" pitchFamily="34" charset="0"/>
                <a:ea typeface="ＭＳ Ｐゴシック" panose="020B0600070205080204" pitchFamily="34" charset="-128"/>
              </a:rPr>
              <a:t>Other Factors Driving Trend:                   Pill-Taking Society</a:t>
            </a:r>
            <a:endParaRPr lang="en-US" altLang="en-US" sz="3200">
              <a:latin typeface="Arial" panose="020B0604020202020204" pitchFamily="34" charset="0"/>
              <a:ea typeface="ＭＳ Ｐゴシック" panose="020B0600070205080204" pitchFamily="34" charset="-128"/>
            </a:endParaRPr>
          </a:p>
        </p:txBody>
      </p:sp>
      <p:sp>
        <p:nvSpPr>
          <p:cNvPr id="37891" name="Content Placeholder 2">
            <a:extLst>
              <a:ext uri="{FF2B5EF4-FFF2-40B4-BE49-F238E27FC236}">
                <a16:creationId xmlns:a16="http://schemas.microsoft.com/office/drawing/2014/main" id="{561C1A6C-9335-0049-AEC3-F8B4BA83CD83}"/>
              </a:ext>
            </a:extLst>
          </p:cNvPr>
          <p:cNvSpPr>
            <a:spLocks noGrp="1"/>
          </p:cNvSpPr>
          <p:nvPr>
            <p:ph idx="1"/>
          </p:nvPr>
        </p:nvSpPr>
        <p:spPr>
          <a:xfrm>
            <a:off x="457200" y="3124200"/>
            <a:ext cx="8686800" cy="4876800"/>
          </a:xfrm>
        </p:spPr>
        <p:txBody>
          <a:bodyPr/>
          <a:lstStyle/>
          <a:p>
            <a:r>
              <a:rPr lang="en-US" altLang="en-US" sz="2400">
                <a:latin typeface="Arial" panose="020B0604020202020204" pitchFamily="34" charset="0"/>
                <a:ea typeface="ＭＳ Ｐゴシック" panose="020B0600070205080204" pitchFamily="34" charset="-128"/>
              </a:rPr>
              <a:t>Rx medications are all around us…and teens notice.</a:t>
            </a:r>
          </a:p>
          <a:p>
            <a:pPr lvl="1"/>
            <a:r>
              <a:rPr lang="en-US" altLang="en-US" sz="2400">
                <a:latin typeface="Arial" panose="020B0604020202020204" pitchFamily="34" charset="0"/>
                <a:ea typeface="ＭＳ Ｐゴシック" panose="020B0600070205080204" pitchFamily="34" charset="-128"/>
              </a:rPr>
              <a:t>Patients leave the doctor</a:t>
            </a:r>
            <a:r>
              <a:rPr lang="ja-JP" altLang="en-US" sz="2400">
                <a:latin typeface="Arial" panose="020B0604020202020204" pitchFamily="34" charset="0"/>
                <a:ea typeface="ＭＳ Ｐゴシック" panose="020B0600070205080204" pitchFamily="34" charset="-128"/>
              </a:rPr>
              <a:t>’</a:t>
            </a:r>
            <a:r>
              <a:rPr lang="en-US" altLang="ja-JP" sz="2400">
                <a:latin typeface="Arial" panose="020B0604020202020204" pitchFamily="34" charset="0"/>
                <a:ea typeface="ＭＳ Ｐゴシック" panose="020B0600070205080204" pitchFamily="34" charset="-128"/>
              </a:rPr>
              <a:t>s office with a prescription in hand in 7 out of 10 visits.</a:t>
            </a:r>
          </a:p>
          <a:p>
            <a:pPr lvl="1"/>
            <a:r>
              <a:rPr lang="en-US" altLang="en-US" sz="2400">
                <a:latin typeface="Arial" panose="020B0604020202020204" pitchFamily="34" charset="0"/>
                <a:ea typeface="ＭＳ Ｐゴシック" panose="020B0600070205080204" pitchFamily="34" charset="-128"/>
              </a:rPr>
              <a:t>Direct-to-consumer advertising on TV and in magazines.</a:t>
            </a:r>
          </a:p>
          <a:p>
            <a:r>
              <a:rPr lang="en-US" altLang="en-US" sz="2400">
                <a:latin typeface="Arial" panose="020B0604020202020204" pitchFamily="34" charset="0"/>
                <a:ea typeface="ＭＳ Ｐゴシック" panose="020B0600070205080204" pitchFamily="34" charset="-128"/>
              </a:rPr>
              <a:t>Many people don</a:t>
            </a:r>
            <a:r>
              <a:rPr lang="ja-JP" altLang="en-US" sz="2400">
                <a:latin typeface="Arial" panose="020B0604020202020204" pitchFamily="34" charset="0"/>
                <a:ea typeface="ＭＳ Ｐゴシック" panose="020B0600070205080204" pitchFamily="34" charset="-128"/>
              </a:rPr>
              <a:t>’</a:t>
            </a:r>
            <a:r>
              <a:rPr lang="en-US" altLang="ja-JP" sz="2400">
                <a:latin typeface="Arial" panose="020B0604020202020204" pitchFamily="34" charset="0"/>
                <a:ea typeface="ＭＳ Ｐゴシック" panose="020B0600070205080204" pitchFamily="34" charset="-128"/>
              </a:rPr>
              <a:t>t know how to safely use these medications or ignore their doctor</a:t>
            </a:r>
            <a:r>
              <a:rPr lang="ja-JP" altLang="en-US" sz="2400">
                <a:latin typeface="Arial" panose="020B0604020202020204" pitchFamily="34" charset="0"/>
                <a:ea typeface="ＭＳ Ｐゴシック" panose="020B0600070205080204" pitchFamily="34" charset="-128"/>
              </a:rPr>
              <a:t>’</a:t>
            </a:r>
            <a:r>
              <a:rPr lang="en-US" altLang="ja-JP" sz="2400">
                <a:latin typeface="Arial" panose="020B0604020202020204" pitchFamily="34" charset="0"/>
                <a:ea typeface="ＭＳ Ｐゴシック" panose="020B0600070205080204" pitchFamily="34" charset="-128"/>
              </a:rPr>
              <a:t>s instructions.</a:t>
            </a:r>
            <a:r>
              <a:rPr lang="en-US" altLang="ja-JP" sz="2000">
                <a:latin typeface="Arial" panose="020B0604020202020204" pitchFamily="34" charset="0"/>
                <a:ea typeface="ＭＳ Ｐゴシック" panose="020B0600070205080204" pitchFamily="34" charset="-128"/>
              </a:rPr>
              <a:t>	</a:t>
            </a:r>
          </a:p>
          <a:p>
            <a:endParaRPr lang="en-US" altLang="en-US" sz="1800">
              <a:latin typeface="Arial" panose="020B0604020202020204" pitchFamily="34" charset="0"/>
              <a:ea typeface="ＭＳ Ｐゴシック" panose="020B0600070205080204" pitchFamily="34" charset="-128"/>
            </a:endParaRPr>
          </a:p>
        </p:txBody>
      </p:sp>
      <p:pic>
        <p:nvPicPr>
          <p:cNvPr id="37892" name="Picture 9" descr="88180008doc-rx.jpg                                             0013CF8AMacintosh HD                   C5751D12:">
            <a:extLst>
              <a:ext uri="{FF2B5EF4-FFF2-40B4-BE49-F238E27FC236}">
                <a16:creationId xmlns:a16="http://schemas.microsoft.com/office/drawing/2014/main" id="{889B9B39-D4B2-5546-B2C2-D64DBC694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2413" y="-7938"/>
            <a:ext cx="2541587" cy="169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a:extLst>
              <a:ext uri="{FF2B5EF4-FFF2-40B4-BE49-F238E27FC236}">
                <a16:creationId xmlns:a16="http://schemas.microsoft.com/office/drawing/2014/main" id="{BEBA8E65-43C1-7244-A219-E46BC776FE00}"/>
              </a:ext>
            </a:extLst>
          </p:cNvPr>
          <p:cNvSpPr>
            <a:spLocks noGrp="1"/>
          </p:cNvSpPr>
          <p:nvPr>
            <p:ph type="title"/>
          </p:nvPr>
        </p:nvSpPr>
        <p:spPr>
          <a:xfrm>
            <a:off x="0" y="838200"/>
            <a:ext cx="8534400" cy="1447800"/>
          </a:xfrm>
        </p:spPr>
        <p:txBody>
          <a:bodyPr/>
          <a:lstStyle/>
          <a:p>
            <a:pPr algn="ctr"/>
            <a:r>
              <a:rPr lang="en-US" altLang="en-US" b="1">
                <a:latin typeface="Arial" panose="020B0604020202020204" pitchFamily="34" charset="0"/>
                <a:ea typeface="ＭＳ Ｐゴシック" panose="020B0600070205080204" pitchFamily="34" charset="-128"/>
              </a:rPr>
              <a:t>Source of Prescription Drug</a:t>
            </a:r>
            <a:r>
              <a:rPr lang="en-US" altLang="en-US" b="1" baseline="30000">
                <a:latin typeface="Arial" panose="020B0604020202020204" pitchFamily="34" charset="0"/>
                <a:ea typeface="ＭＳ Ｐゴシック" panose="020B0600070205080204" pitchFamily="34" charset="-128"/>
              </a:rPr>
              <a:t>a</a:t>
            </a:r>
            <a:br>
              <a:rPr lang="en-US" altLang="en-US" b="1" baseline="30000">
                <a:latin typeface="Arial" panose="020B0604020202020204" pitchFamily="34" charset="0"/>
                <a:ea typeface="ＭＳ Ｐゴシック" panose="020B0600070205080204" pitchFamily="34" charset="-128"/>
              </a:rPr>
            </a:br>
            <a:br>
              <a:rPr lang="en-US" altLang="en-US" b="1" baseline="30000">
                <a:latin typeface="Arial" panose="020B0604020202020204" pitchFamily="34" charset="0"/>
                <a:ea typeface="ＭＳ Ｐゴシック" panose="020B0600070205080204" pitchFamily="34" charset="-128"/>
              </a:rPr>
            </a:br>
            <a:r>
              <a:rPr lang="en-US" altLang="en-US" sz="1800" b="1">
                <a:latin typeface="Arial" panose="020B0604020202020204" pitchFamily="34" charset="0"/>
                <a:ea typeface="ＭＳ Ｐゴシック" panose="020B0600070205080204" pitchFamily="34" charset="-128"/>
              </a:rPr>
              <a:t>Among Those Who Used in Last Year Grade 12, 2007-2014</a:t>
            </a:r>
            <a:br>
              <a:rPr lang="en-US" altLang="en-US" sz="1800" b="1">
                <a:latin typeface="Arial" panose="020B0604020202020204" pitchFamily="34" charset="0"/>
                <a:ea typeface="ＭＳ Ｐゴシック" panose="020B0600070205080204" pitchFamily="34" charset="-128"/>
              </a:rPr>
            </a:br>
            <a:r>
              <a:rPr lang="en-US" altLang="en-US" sz="1800" b="1" i="1">
                <a:latin typeface="Arial" panose="020B0604020202020204" pitchFamily="34" charset="0"/>
                <a:ea typeface="ＭＳ Ｐゴシック" panose="020B0600070205080204" pitchFamily="34" charset="-128"/>
              </a:rPr>
              <a:t>(Entries are percentages.)</a:t>
            </a:r>
            <a:br>
              <a:rPr lang="en-US" altLang="en-US" b="1" baseline="30000">
                <a:latin typeface="Arial" panose="020B0604020202020204" pitchFamily="34" charset="0"/>
                <a:ea typeface="ＭＳ Ｐゴシック" panose="020B0600070205080204" pitchFamily="34" charset="-128"/>
              </a:rPr>
            </a:br>
            <a:endParaRPr lang="en-US" altLang="en-US" sz="1800" baseline="30000">
              <a:latin typeface="Arial" panose="020B0604020202020204" pitchFamily="34" charset="0"/>
              <a:ea typeface="ＭＳ Ｐゴシック" panose="020B0600070205080204" pitchFamily="34" charset="-128"/>
            </a:endParaRPr>
          </a:p>
        </p:txBody>
      </p:sp>
      <p:pic>
        <p:nvPicPr>
          <p:cNvPr id="5" name="Picture 4" descr="chart.png">
            <a:extLst>
              <a:ext uri="{FF2B5EF4-FFF2-40B4-BE49-F238E27FC236}">
                <a16:creationId xmlns:a16="http://schemas.microsoft.com/office/drawing/2014/main" id="{17C37168-839C-5242-917C-B28081DE4035}"/>
              </a:ext>
            </a:extLst>
          </p:cNvPr>
          <p:cNvPicPr>
            <a:picLocks noChangeAspect="1"/>
          </p:cNvPicPr>
          <p:nvPr/>
        </p:nvPicPr>
        <p:blipFill>
          <a:blip r:embed="rId3">
            <a:extLst>
              <a:ext uri="{28A0092B-C50C-407E-A947-70E740481C1C}">
                <a14:useLocalDpi xmlns:a14="http://schemas.microsoft.com/office/drawing/2010/main" val="0"/>
              </a:ext>
            </a:extLst>
          </a:blip>
          <a:srcRect l="44167" t="23221"/>
          <a:stretch>
            <a:fillRect/>
          </a:stretch>
        </p:blipFill>
        <p:spPr bwMode="auto">
          <a:xfrm>
            <a:off x="1371600" y="2438400"/>
            <a:ext cx="5738813" cy="3681413"/>
          </a:xfrm>
          <a:prstGeom prst="rect">
            <a:avLst/>
          </a:prstGeom>
          <a:noFill/>
          <a:ln>
            <a:noFill/>
          </a:ln>
          <a:effectLst>
            <a:outerShdw blurRad="50800" dist="1524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4F6E96A3-E89F-B640-8162-F884FBF50FE7}"/>
              </a:ext>
            </a:extLst>
          </p:cNvPr>
          <p:cNvSpPr>
            <a:spLocks noGrp="1"/>
          </p:cNvSpPr>
          <p:nvPr>
            <p:ph type="title"/>
          </p:nvPr>
        </p:nvSpPr>
        <p:spPr>
          <a:xfrm>
            <a:off x="228600" y="609600"/>
            <a:ext cx="8229600" cy="838200"/>
          </a:xfrm>
        </p:spPr>
        <p:txBody>
          <a:bodyPr/>
          <a:lstStyle/>
          <a:p>
            <a:r>
              <a:rPr lang="en-US" altLang="en-US" sz="3200">
                <a:latin typeface="Arial" panose="020B0604020202020204" pitchFamily="34" charset="0"/>
                <a:ea typeface="ＭＳ Ｐゴシック" panose="020B0600070205080204" pitchFamily="34" charset="-128"/>
              </a:rPr>
              <a:t>Teens Rx Drugs of Choice for Abuse</a:t>
            </a:r>
          </a:p>
        </p:txBody>
      </p:sp>
      <p:graphicFrame>
        <p:nvGraphicFramePr>
          <p:cNvPr id="26654" name="Group 30">
            <a:extLst>
              <a:ext uri="{FF2B5EF4-FFF2-40B4-BE49-F238E27FC236}">
                <a16:creationId xmlns:a16="http://schemas.microsoft.com/office/drawing/2014/main" id="{B36335AC-D3D6-C745-8F67-D728B7589BB7}"/>
              </a:ext>
            </a:extLst>
          </p:cNvPr>
          <p:cNvGraphicFramePr>
            <a:graphicFrameLocks noGrp="1"/>
          </p:cNvGraphicFramePr>
          <p:nvPr>
            <p:ph idx="1"/>
          </p:nvPr>
        </p:nvGraphicFramePr>
        <p:xfrm>
          <a:off x="0" y="1295400"/>
          <a:ext cx="9144000" cy="5794375"/>
        </p:xfrm>
        <a:graphic>
          <a:graphicData uri="http://schemas.openxmlformats.org/drawingml/2006/table">
            <a:tbl>
              <a:tblPr/>
              <a:tblGrid>
                <a:gridCol w="2286000">
                  <a:extLst>
                    <a:ext uri="{9D8B030D-6E8A-4147-A177-3AD203B41FA5}">
                      <a16:colId xmlns:a16="http://schemas.microsoft.com/office/drawing/2014/main" val="2008802894"/>
                    </a:ext>
                  </a:extLst>
                </a:gridCol>
                <a:gridCol w="2286000">
                  <a:extLst>
                    <a:ext uri="{9D8B030D-6E8A-4147-A177-3AD203B41FA5}">
                      <a16:colId xmlns:a16="http://schemas.microsoft.com/office/drawing/2014/main" val="60834609"/>
                    </a:ext>
                  </a:extLst>
                </a:gridCol>
                <a:gridCol w="2286000">
                  <a:extLst>
                    <a:ext uri="{9D8B030D-6E8A-4147-A177-3AD203B41FA5}">
                      <a16:colId xmlns:a16="http://schemas.microsoft.com/office/drawing/2014/main" val="3952643586"/>
                    </a:ext>
                  </a:extLst>
                </a:gridCol>
                <a:gridCol w="2286000">
                  <a:extLst>
                    <a:ext uri="{9D8B030D-6E8A-4147-A177-3AD203B41FA5}">
                      <a16:colId xmlns:a16="http://schemas.microsoft.com/office/drawing/2014/main" val="219837171"/>
                    </a:ext>
                  </a:extLst>
                </a:gridCol>
              </a:tblGrid>
              <a:tr h="641350">
                <a:tc>
                  <a:txBody>
                    <a:bodyPr/>
                    <a:lstStyle>
                      <a:lvl1pPr eaLnBrk="0" hangingPunct="0">
                        <a:lnSpc>
                          <a:spcPct val="110000"/>
                        </a:lnSpc>
                        <a:spcAft>
                          <a:spcPts val="1000"/>
                        </a:spcAft>
                        <a:buClr>
                          <a:srgbClr val="FFCA08"/>
                        </a:buClr>
                        <a:buFont typeface="Wingdings" pitchFamily="2" charset="2"/>
                        <a:defRPr sz="2800">
                          <a:solidFill>
                            <a:srgbClr val="FFFFFF"/>
                          </a:solidFill>
                          <a:latin typeface="Arial" panose="020B0604020202020204" pitchFamily="34" charset="0"/>
                          <a:ea typeface="ＭＳ Ｐゴシック" panose="020B0600070205080204" pitchFamily="34" charset="-128"/>
                        </a:defRPr>
                      </a:lvl1pPr>
                      <a:lvl2pPr marL="37931725" indent="-37474525" eaLnBrk="0" hangingPunct="0">
                        <a:lnSpc>
                          <a:spcPct val="110000"/>
                        </a:lnSpc>
                        <a:spcAft>
                          <a:spcPts val="1000"/>
                        </a:spcAft>
                        <a:buClr>
                          <a:srgbClr val="FFCA08"/>
                        </a:buClr>
                        <a:buFont typeface="Wingdings" pitchFamily="2" charset="2"/>
                        <a:defRPr sz="1400">
                          <a:solidFill>
                            <a:srgbClr val="FFFFFF"/>
                          </a:solidFill>
                          <a:latin typeface="Arial" panose="020B0604020202020204" pitchFamily="34" charset="0"/>
                          <a:ea typeface="ＭＳ Ｐゴシック" panose="020B0600070205080204" pitchFamily="34" charset="-128"/>
                        </a:defRPr>
                      </a:lvl2pPr>
                      <a:lvl3pPr eaLnBrk="0" hangingPunct="0">
                        <a:lnSpc>
                          <a:spcPct val="110000"/>
                        </a:lnSpc>
                        <a:spcAft>
                          <a:spcPts val="1000"/>
                        </a:spcAft>
                        <a:defRPr sz="1200">
                          <a:solidFill>
                            <a:srgbClr val="FFFFFF"/>
                          </a:solidFill>
                          <a:latin typeface="Arial" panose="020B0604020202020204" pitchFamily="34" charset="0"/>
                          <a:ea typeface="ＭＳ Ｐゴシック" panose="020B0600070205080204" pitchFamily="34" charset="-128"/>
                        </a:defRPr>
                      </a:lvl3pPr>
                      <a:lvl4pPr eaLnBrk="0" hangingPunct="0">
                        <a:lnSpc>
                          <a:spcPct val="110000"/>
                        </a:lnSpc>
                        <a:spcAft>
                          <a:spcPts val="1000"/>
                        </a:spcAft>
                        <a:defRPr sz="1000">
                          <a:solidFill>
                            <a:srgbClr val="FFFFFF"/>
                          </a:solidFill>
                          <a:latin typeface="Arial" panose="020B0604020202020204" pitchFamily="34" charset="0"/>
                          <a:ea typeface="ＭＳ Ｐゴシック" panose="020B0600070205080204" pitchFamily="34" charset="-128"/>
                        </a:defRPr>
                      </a:lvl4pPr>
                      <a:lvl5pPr eaLnBrk="0" hangingPunct="0">
                        <a:lnSpc>
                          <a:spcPct val="110000"/>
                        </a:lnSpc>
                        <a:spcAft>
                          <a:spcPts val="1000"/>
                        </a:spcAft>
                        <a:defRPr sz="900">
                          <a:solidFill>
                            <a:srgbClr val="FFFFFF"/>
                          </a:solidFill>
                          <a:latin typeface="Arial" panose="020B0604020202020204" pitchFamily="34" charset="0"/>
                          <a:ea typeface="ＭＳ Ｐゴシック" panose="020B0600070205080204" pitchFamily="34" charset="-128"/>
                        </a:defRPr>
                      </a:lvl5pPr>
                      <a:lvl6pPr marL="4572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6pPr>
                      <a:lvl7pPr marL="9144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7pPr>
                      <a:lvl8pPr marL="13716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8pPr>
                      <a:lvl9pPr marL="18288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110000"/>
                        </a:lnSpc>
                        <a:spcAft>
                          <a:spcPts val="1000"/>
                        </a:spcAft>
                        <a:buClr>
                          <a:srgbClr val="FFCA08"/>
                        </a:buClr>
                        <a:buFont typeface="Wingdings" pitchFamily="2" charset="2"/>
                        <a:defRPr sz="2800">
                          <a:solidFill>
                            <a:srgbClr val="FFFFFF"/>
                          </a:solidFill>
                          <a:latin typeface="Arial" panose="020B0604020202020204" pitchFamily="34" charset="0"/>
                          <a:ea typeface="ＭＳ Ｐゴシック" panose="020B0600070205080204" pitchFamily="34" charset="-128"/>
                        </a:defRPr>
                      </a:lvl1pPr>
                      <a:lvl2pPr marL="37931725" indent="-37474525" eaLnBrk="0" hangingPunct="0">
                        <a:lnSpc>
                          <a:spcPct val="110000"/>
                        </a:lnSpc>
                        <a:spcAft>
                          <a:spcPts val="1000"/>
                        </a:spcAft>
                        <a:buClr>
                          <a:srgbClr val="FFCA08"/>
                        </a:buClr>
                        <a:buFont typeface="Wingdings" pitchFamily="2" charset="2"/>
                        <a:defRPr sz="1400">
                          <a:solidFill>
                            <a:srgbClr val="FFFFFF"/>
                          </a:solidFill>
                          <a:latin typeface="Arial" panose="020B0604020202020204" pitchFamily="34" charset="0"/>
                          <a:ea typeface="ＭＳ Ｐゴシック" panose="020B0600070205080204" pitchFamily="34" charset="-128"/>
                        </a:defRPr>
                      </a:lvl2pPr>
                      <a:lvl3pPr eaLnBrk="0" hangingPunct="0">
                        <a:lnSpc>
                          <a:spcPct val="110000"/>
                        </a:lnSpc>
                        <a:spcAft>
                          <a:spcPts val="1000"/>
                        </a:spcAft>
                        <a:defRPr sz="1200">
                          <a:solidFill>
                            <a:srgbClr val="FFFFFF"/>
                          </a:solidFill>
                          <a:latin typeface="Arial" panose="020B0604020202020204" pitchFamily="34" charset="0"/>
                          <a:ea typeface="ＭＳ Ｐゴシック" panose="020B0600070205080204" pitchFamily="34" charset="-128"/>
                        </a:defRPr>
                      </a:lvl3pPr>
                      <a:lvl4pPr eaLnBrk="0" hangingPunct="0">
                        <a:lnSpc>
                          <a:spcPct val="110000"/>
                        </a:lnSpc>
                        <a:spcAft>
                          <a:spcPts val="1000"/>
                        </a:spcAft>
                        <a:defRPr sz="1000">
                          <a:solidFill>
                            <a:srgbClr val="FFFFFF"/>
                          </a:solidFill>
                          <a:latin typeface="Arial" panose="020B0604020202020204" pitchFamily="34" charset="0"/>
                          <a:ea typeface="ＭＳ Ｐゴシック" panose="020B0600070205080204" pitchFamily="34" charset="-128"/>
                        </a:defRPr>
                      </a:lvl4pPr>
                      <a:lvl5pPr eaLnBrk="0" hangingPunct="0">
                        <a:lnSpc>
                          <a:spcPct val="110000"/>
                        </a:lnSpc>
                        <a:spcAft>
                          <a:spcPts val="1000"/>
                        </a:spcAft>
                        <a:defRPr sz="900">
                          <a:solidFill>
                            <a:srgbClr val="FFFFFF"/>
                          </a:solidFill>
                          <a:latin typeface="Arial" panose="020B0604020202020204" pitchFamily="34" charset="0"/>
                          <a:ea typeface="ＭＳ Ｐゴシック" panose="020B0600070205080204" pitchFamily="34" charset="-128"/>
                        </a:defRPr>
                      </a:lvl5pPr>
                      <a:lvl6pPr marL="4572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6pPr>
                      <a:lvl7pPr marL="9144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7pPr>
                      <a:lvl8pPr marL="13716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8pPr>
                      <a:lvl9pPr marL="18288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cs typeface="Arial" panose="020B0604020202020204" pitchFamily="34" charset="0"/>
                        </a:rPr>
                        <a:t>How they work</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110000"/>
                        </a:lnSpc>
                        <a:spcAft>
                          <a:spcPts val="1000"/>
                        </a:spcAft>
                        <a:buClr>
                          <a:srgbClr val="FFCA08"/>
                        </a:buClr>
                        <a:buFont typeface="Wingdings" pitchFamily="2" charset="2"/>
                        <a:defRPr sz="2800">
                          <a:solidFill>
                            <a:srgbClr val="FFFFFF"/>
                          </a:solidFill>
                          <a:latin typeface="Arial" panose="020B0604020202020204" pitchFamily="34" charset="0"/>
                          <a:ea typeface="ＭＳ Ｐゴシック" panose="020B0600070205080204" pitchFamily="34" charset="-128"/>
                        </a:defRPr>
                      </a:lvl1pPr>
                      <a:lvl2pPr marL="37931725" indent="-37474525" eaLnBrk="0" hangingPunct="0">
                        <a:lnSpc>
                          <a:spcPct val="110000"/>
                        </a:lnSpc>
                        <a:spcAft>
                          <a:spcPts val="1000"/>
                        </a:spcAft>
                        <a:buClr>
                          <a:srgbClr val="FFCA08"/>
                        </a:buClr>
                        <a:buFont typeface="Wingdings" pitchFamily="2" charset="2"/>
                        <a:defRPr sz="1400">
                          <a:solidFill>
                            <a:srgbClr val="FFFFFF"/>
                          </a:solidFill>
                          <a:latin typeface="Arial" panose="020B0604020202020204" pitchFamily="34" charset="0"/>
                          <a:ea typeface="ＭＳ Ｐゴシック" panose="020B0600070205080204" pitchFamily="34" charset="-128"/>
                        </a:defRPr>
                      </a:lvl2pPr>
                      <a:lvl3pPr eaLnBrk="0" hangingPunct="0">
                        <a:lnSpc>
                          <a:spcPct val="110000"/>
                        </a:lnSpc>
                        <a:spcAft>
                          <a:spcPts val="1000"/>
                        </a:spcAft>
                        <a:defRPr sz="1200">
                          <a:solidFill>
                            <a:srgbClr val="FFFFFF"/>
                          </a:solidFill>
                          <a:latin typeface="Arial" panose="020B0604020202020204" pitchFamily="34" charset="0"/>
                          <a:ea typeface="ＭＳ Ｐゴシック" panose="020B0600070205080204" pitchFamily="34" charset="-128"/>
                        </a:defRPr>
                      </a:lvl3pPr>
                      <a:lvl4pPr eaLnBrk="0" hangingPunct="0">
                        <a:lnSpc>
                          <a:spcPct val="110000"/>
                        </a:lnSpc>
                        <a:spcAft>
                          <a:spcPts val="1000"/>
                        </a:spcAft>
                        <a:defRPr sz="1000">
                          <a:solidFill>
                            <a:srgbClr val="FFFFFF"/>
                          </a:solidFill>
                          <a:latin typeface="Arial" panose="020B0604020202020204" pitchFamily="34" charset="0"/>
                          <a:ea typeface="ＭＳ Ｐゴシック" panose="020B0600070205080204" pitchFamily="34" charset="-128"/>
                        </a:defRPr>
                      </a:lvl4pPr>
                      <a:lvl5pPr eaLnBrk="0" hangingPunct="0">
                        <a:lnSpc>
                          <a:spcPct val="110000"/>
                        </a:lnSpc>
                        <a:spcAft>
                          <a:spcPts val="1000"/>
                        </a:spcAft>
                        <a:defRPr sz="900">
                          <a:solidFill>
                            <a:srgbClr val="FFFFFF"/>
                          </a:solidFill>
                          <a:latin typeface="Arial" panose="020B0604020202020204" pitchFamily="34" charset="0"/>
                          <a:ea typeface="ＭＳ Ｐゴシック" panose="020B0600070205080204" pitchFamily="34" charset="-128"/>
                        </a:defRPr>
                      </a:lvl5pPr>
                      <a:lvl6pPr marL="4572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6pPr>
                      <a:lvl7pPr marL="9144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7pPr>
                      <a:lvl8pPr marL="13716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8pPr>
                      <a:lvl9pPr marL="18288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cs typeface="Arial" panose="020B0604020202020204" pitchFamily="34" charset="0"/>
                        </a:rPr>
                        <a:t>Abused by teens to</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lnSpc>
                          <a:spcPct val="110000"/>
                        </a:lnSpc>
                        <a:spcAft>
                          <a:spcPts val="1000"/>
                        </a:spcAft>
                        <a:buClr>
                          <a:srgbClr val="FFCA08"/>
                        </a:buClr>
                        <a:buFont typeface="Wingdings" pitchFamily="2" charset="2"/>
                        <a:defRPr sz="2800">
                          <a:solidFill>
                            <a:srgbClr val="FFFFFF"/>
                          </a:solidFill>
                          <a:latin typeface="Arial" panose="020B0604020202020204" pitchFamily="34" charset="0"/>
                          <a:ea typeface="ＭＳ Ｐゴシック" panose="020B0600070205080204" pitchFamily="34" charset="-128"/>
                        </a:defRPr>
                      </a:lvl1pPr>
                      <a:lvl2pPr marL="37931725" indent="-37474525" eaLnBrk="0" hangingPunct="0">
                        <a:lnSpc>
                          <a:spcPct val="110000"/>
                        </a:lnSpc>
                        <a:spcAft>
                          <a:spcPts val="1000"/>
                        </a:spcAft>
                        <a:buClr>
                          <a:srgbClr val="FFCA08"/>
                        </a:buClr>
                        <a:buFont typeface="Wingdings" pitchFamily="2" charset="2"/>
                        <a:defRPr sz="1400">
                          <a:solidFill>
                            <a:srgbClr val="FFFFFF"/>
                          </a:solidFill>
                          <a:latin typeface="Arial" panose="020B0604020202020204" pitchFamily="34" charset="0"/>
                          <a:ea typeface="ＭＳ Ｐゴシック" panose="020B0600070205080204" pitchFamily="34" charset="-128"/>
                        </a:defRPr>
                      </a:lvl2pPr>
                      <a:lvl3pPr eaLnBrk="0" hangingPunct="0">
                        <a:lnSpc>
                          <a:spcPct val="110000"/>
                        </a:lnSpc>
                        <a:spcAft>
                          <a:spcPts val="1000"/>
                        </a:spcAft>
                        <a:defRPr sz="1200">
                          <a:solidFill>
                            <a:srgbClr val="FFFFFF"/>
                          </a:solidFill>
                          <a:latin typeface="Arial" panose="020B0604020202020204" pitchFamily="34" charset="0"/>
                          <a:ea typeface="ＭＳ Ｐゴシック" panose="020B0600070205080204" pitchFamily="34" charset="-128"/>
                        </a:defRPr>
                      </a:lvl3pPr>
                      <a:lvl4pPr eaLnBrk="0" hangingPunct="0">
                        <a:lnSpc>
                          <a:spcPct val="110000"/>
                        </a:lnSpc>
                        <a:spcAft>
                          <a:spcPts val="1000"/>
                        </a:spcAft>
                        <a:defRPr sz="1000">
                          <a:solidFill>
                            <a:srgbClr val="FFFFFF"/>
                          </a:solidFill>
                          <a:latin typeface="Arial" panose="020B0604020202020204" pitchFamily="34" charset="0"/>
                          <a:ea typeface="ＭＳ Ｐゴシック" panose="020B0600070205080204" pitchFamily="34" charset="-128"/>
                        </a:defRPr>
                      </a:lvl4pPr>
                      <a:lvl5pPr eaLnBrk="0" hangingPunct="0">
                        <a:lnSpc>
                          <a:spcPct val="110000"/>
                        </a:lnSpc>
                        <a:spcAft>
                          <a:spcPts val="1000"/>
                        </a:spcAft>
                        <a:defRPr sz="900">
                          <a:solidFill>
                            <a:srgbClr val="FFFFFF"/>
                          </a:solidFill>
                          <a:latin typeface="Arial" panose="020B0604020202020204" pitchFamily="34" charset="0"/>
                          <a:ea typeface="ＭＳ Ｐゴシック" panose="020B0600070205080204" pitchFamily="34" charset="-128"/>
                        </a:defRPr>
                      </a:lvl5pPr>
                      <a:lvl6pPr marL="4572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6pPr>
                      <a:lvl7pPr marL="9144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7pPr>
                      <a:lvl8pPr marL="13716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8pPr>
                      <a:lvl9pPr marL="18288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cs typeface="Arial" panose="020B0604020202020204" pitchFamily="34" charset="0"/>
                        </a:rPr>
                        <a:t>Drug names</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766071789"/>
                  </a:ext>
                </a:extLst>
              </a:tr>
              <a:tr h="1311275">
                <a:tc>
                  <a:txBody>
                    <a:bodyPr/>
                    <a:lstStyle>
                      <a:lvl1pPr eaLnBrk="0" hangingPunct="0">
                        <a:lnSpc>
                          <a:spcPct val="110000"/>
                        </a:lnSpc>
                        <a:spcAft>
                          <a:spcPts val="1000"/>
                        </a:spcAft>
                        <a:buClr>
                          <a:srgbClr val="FFCA08"/>
                        </a:buClr>
                        <a:buFont typeface="Wingdings" pitchFamily="2" charset="2"/>
                        <a:defRPr sz="2800">
                          <a:solidFill>
                            <a:srgbClr val="FFFFFF"/>
                          </a:solidFill>
                          <a:latin typeface="Arial" panose="020B0604020202020204" pitchFamily="34" charset="0"/>
                          <a:ea typeface="ＭＳ Ｐゴシック" panose="020B0600070205080204" pitchFamily="34" charset="-128"/>
                        </a:defRPr>
                      </a:lvl1pPr>
                      <a:lvl2pPr marL="37931725" indent="-37474525" eaLnBrk="0" hangingPunct="0">
                        <a:lnSpc>
                          <a:spcPct val="110000"/>
                        </a:lnSpc>
                        <a:spcAft>
                          <a:spcPts val="1000"/>
                        </a:spcAft>
                        <a:buClr>
                          <a:srgbClr val="FFCA08"/>
                        </a:buClr>
                        <a:buFont typeface="Wingdings" pitchFamily="2" charset="2"/>
                        <a:defRPr sz="1400">
                          <a:solidFill>
                            <a:srgbClr val="FFFFFF"/>
                          </a:solidFill>
                          <a:latin typeface="Arial" panose="020B0604020202020204" pitchFamily="34" charset="0"/>
                          <a:ea typeface="ＭＳ Ｐゴシック" panose="020B0600070205080204" pitchFamily="34" charset="-128"/>
                        </a:defRPr>
                      </a:lvl2pPr>
                      <a:lvl3pPr eaLnBrk="0" hangingPunct="0">
                        <a:lnSpc>
                          <a:spcPct val="110000"/>
                        </a:lnSpc>
                        <a:spcAft>
                          <a:spcPts val="1000"/>
                        </a:spcAft>
                        <a:defRPr sz="1200">
                          <a:solidFill>
                            <a:srgbClr val="FFFFFF"/>
                          </a:solidFill>
                          <a:latin typeface="Arial" panose="020B0604020202020204" pitchFamily="34" charset="0"/>
                          <a:ea typeface="ＭＳ Ｐゴシック" panose="020B0600070205080204" pitchFamily="34" charset="-128"/>
                        </a:defRPr>
                      </a:lvl3pPr>
                      <a:lvl4pPr eaLnBrk="0" hangingPunct="0">
                        <a:lnSpc>
                          <a:spcPct val="110000"/>
                        </a:lnSpc>
                        <a:spcAft>
                          <a:spcPts val="1000"/>
                        </a:spcAft>
                        <a:defRPr sz="1000">
                          <a:solidFill>
                            <a:srgbClr val="FFFFFF"/>
                          </a:solidFill>
                          <a:latin typeface="Arial" panose="020B0604020202020204" pitchFamily="34" charset="0"/>
                          <a:ea typeface="ＭＳ Ｐゴシック" panose="020B0600070205080204" pitchFamily="34" charset="-128"/>
                        </a:defRPr>
                      </a:lvl4pPr>
                      <a:lvl5pPr eaLnBrk="0" hangingPunct="0">
                        <a:lnSpc>
                          <a:spcPct val="110000"/>
                        </a:lnSpc>
                        <a:spcAft>
                          <a:spcPts val="1000"/>
                        </a:spcAft>
                        <a:defRPr sz="900">
                          <a:solidFill>
                            <a:srgbClr val="FFFFFF"/>
                          </a:solidFill>
                          <a:latin typeface="Arial" panose="020B0604020202020204" pitchFamily="34" charset="0"/>
                          <a:ea typeface="ＭＳ Ｐゴシック" panose="020B0600070205080204" pitchFamily="34" charset="-128"/>
                        </a:defRPr>
                      </a:lvl5pPr>
                      <a:lvl6pPr marL="4572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6pPr>
                      <a:lvl7pPr marL="9144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7pPr>
                      <a:lvl8pPr marL="13716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8pPr>
                      <a:lvl9pPr marL="18288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rPr>
                        <a:t>Strong Pain Relievers</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lnSpc>
                          <a:spcPct val="110000"/>
                        </a:lnSpc>
                        <a:spcAft>
                          <a:spcPts val="1000"/>
                        </a:spcAft>
                        <a:buClr>
                          <a:srgbClr val="FFCA08"/>
                        </a:buClr>
                        <a:buFont typeface="Wingdings" pitchFamily="2" charset="2"/>
                        <a:defRPr sz="2800">
                          <a:solidFill>
                            <a:srgbClr val="FFFFFF"/>
                          </a:solidFill>
                          <a:latin typeface="Arial" panose="020B0604020202020204" pitchFamily="34" charset="0"/>
                          <a:ea typeface="ＭＳ Ｐゴシック" panose="020B0600070205080204" pitchFamily="34" charset="-128"/>
                        </a:defRPr>
                      </a:lvl1pPr>
                      <a:lvl2pPr marL="37931725" indent="-37474525" eaLnBrk="0" hangingPunct="0">
                        <a:lnSpc>
                          <a:spcPct val="110000"/>
                        </a:lnSpc>
                        <a:spcAft>
                          <a:spcPts val="1000"/>
                        </a:spcAft>
                        <a:buClr>
                          <a:srgbClr val="FFCA08"/>
                        </a:buClr>
                        <a:buFont typeface="Wingdings" pitchFamily="2" charset="2"/>
                        <a:defRPr sz="1400">
                          <a:solidFill>
                            <a:srgbClr val="FFFFFF"/>
                          </a:solidFill>
                          <a:latin typeface="Arial" panose="020B0604020202020204" pitchFamily="34" charset="0"/>
                          <a:ea typeface="ＭＳ Ｐゴシック" panose="020B0600070205080204" pitchFamily="34" charset="-128"/>
                        </a:defRPr>
                      </a:lvl2pPr>
                      <a:lvl3pPr eaLnBrk="0" hangingPunct="0">
                        <a:lnSpc>
                          <a:spcPct val="110000"/>
                        </a:lnSpc>
                        <a:spcAft>
                          <a:spcPts val="1000"/>
                        </a:spcAft>
                        <a:defRPr sz="1200">
                          <a:solidFill>
                            <a:srgbClr val="FFFFFF"/>
                          </a:solidFill>
                          <a:latin typeface="Arial" panose="020B0604020202020204" pitchFamily="34" charset="0"/>
                          <a:ea typeface="ＭＳ Ｐゴシック" panose="020B0600070205080204" pitchFamily="34" charset="-128"/>
                        </a:defRPr>
                      </a:lvl3pPr>
                      <a:lvl4pPr eaLnBrk="0" hangingPunct="0">
                        <a:lnSpc>
                          <a:spcPct val="110000"/>
                        </a:lnSpc>
                        <a:spcAft>
                          <a:spcPts val="1000"/>
                        </a:spcAft>
                        <a:defRPr sz="1000">
                          <a:solidFill>
                            <a:srgbClr val="FFFFFF"/>
                          </a:solidFill>
                          <a:latin typeface="Arial" panose="020B0604020202020204" pitchFamily="34" charset="0"/>
                          <a:ea typeface="ＭＳ Ｐゴシック" panose="020B0600070205080204" pitchFamily="34" charset="-128"/>
                        </a:defRPr>
                      </a:lvl4pPr>
                      <a:lvl5pPr eaLnBrk="0" hangingPunct="0">
                        <a:lnSpc>
                          <a:spcPct val="110000"/>
                        </a:lnSpc>
                        <a:spcAft>
                          <a:spcPts val="1000"/>
                        </a:spcAft>
                        <a:defRPr sz="900">
                          <a:solidFill>
                            <a:srgbClr val="FFFFFF"/>
                          </a:solidFill>
                          <a:latin typeface="Arial" panose="020B0604020202020204" pitchFamily="34" charset="0"/>
                          <a:ea typeface="ＭＳ Ｐゴシック" panose="020B0600070205080204" pitchFamily="34" charset="-128"/>
                        </a:defRPr>
                      </a:lvl5pPr>
                      <a:lvl6pPr marL="4572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6pPr>
                      <a:lvl7pPr marL="9144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7pPr>
                      <a:lvl8pPr marL="13716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8pPr>
                      <a:lvl9pPr marL="18288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rPr>
                        <a:t>Used to relieve moderate-to-severe pain, these medications block pain signals to the brain</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lnSpc>
                          <a:spcPct val="110000"/>
                        </a:lnSpc>
                        <a:spcAft>
                          <a:spcPts val="1000"/>
                        </a:spcAft>
                        <a:buClr>
                          <a:srgbClr val="FFCA08"/>
                        </a:buClr>
                        <a:buFont typeface="Wingdings" pitchFamily="2" charset="2"/>
                        <a:defRPr sz="2800">
                          <a:solidFill>
                            <a:srgbClr val="FFFFFF"/>
                          </a:solidFill>
                          <a:latin typeface="Arial" panose="020B0604020202020204" pitchFamily="34" charset="0"/>
                          <a:ea typeface="ＭＳ Ｐゴシック" panose="020B0600070205080204" pitchFamily="34" charset="-128"/>
                        </a:defRPr>
                      </a:lvl1pPr>
                      <a:lvl2pPr marL="37931725" indent="-37474525" eaLnBrk="0" hangingPunct="0">
                        <a:lnSpc>
                          <a:spcPct val="110000"/>
                        </a:lnSpc>
                        <a:spcAft>
                          <a:spcPts val="1000"/>
                        </a:spcAft>
                        <a:buClr>
                          <a:srgbClr val="FFCA08"/>
                        </a:buClr>
                        <a:buFont typeface="Wingdings" pitchFamily="2" charset="2"/>
                        <a:defRPr sz="1400">
                          <a:solidFill>
                            <a:srgbClr val="FFFFFF"/>
                          </a:solidFill>
                          <a:latin typeface="Arial" panose="020B0604020202020204" pitchFamily="34" charset="0"/>
                          <a:ea typeface="ＭＳ Ｐゴシック" panose="020B0600070205080204" pitchFamily="34" charset="-128"/>
                        </a:defRPr>
                      </a:lvl2pPr>
                      <a:lvl3pPr eaLnBrk="0" hangingPunct="0">
                        <a:lnSpc>
                          <a:spcPct val="110000"/>
                        </a:lnSpc>
                        <a:spcAft>
                          <a:spcPts val="1000"/>
                        </a:spcAft>
                        <a:defRPr sz="1200">
                          <a:solidFill>
                            <a:srgbClr val="FFFFFF"/>
                          </a:solidFill>
                          <a:latin typeface="Arial" panose="020B0604020202020204" pitchFamily="34" charset="0"/>
                          <a:ea typeface="ＭＳ Ｐゴシック" panose="020B0600070205080204" pitchFamily="34" charset="-128"/>
                        </a:defRPr>
                      </a:lvl3pPr>
                      <a:lvl4pPr eaLnBrk="0" hangingPunct="0">
                        <a:lnSpc>
                          <a:spcPct val="110000"/>
                        </a:lnSpc>
                        <a:spcAft>
                          <a:spcPts val="1000"/>
                        </a:spcAft>
                        <a:defRPr sz="1000">
                          <a:solidFill>
                            <a:srgbClr val="FFFFFF"/>
                          </a:solidFill>
                          <a:latin typeface="Arial" panose="020B0604020202020204" pitchFamily="34" charset="0"/>
                          <a:ea typeface="ＭＳ Ｐゴシック" panose="020B0600070205080204" pitchFamily="34" charset="-128"/>
                        </a:defRPr>
                      </a:lvl4pPr>
                      <a:lvl5pPr eaLnBrk="0" hangingPunct="0">
                        <a:lnSpc>
                          <a:spcPct val="110000"/>
                        </a:lnSpc>
                        <a:spcAft>
                          <a:spcPts val="1000"/>
                        </a:spcAft>
                        <a:defRPr sz="900">
                          <a:solidFill>
                            <a:srgbClr val="FFFFFF"/>
                          </a:solidFill>
                          <a:latin typeface="Arial" panose="020B0604020202020204" pitchFamily="34" charset="0"/>
                          <a:ea typeface="ＭＳ Ｐゴシック" panose="020B0600070205080204" pitchFamily="34" charset="-128"/>
                        </a:defRPr>
                      </a:lvl5pPr>
                      <a:lvl6pPr marL="4572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6pPr>
                      <a:lvl7pPr marL="9144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7pPr>
                      <a:lvl8pPr marL="13716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8pPr>
                      <a:lvl9pPr marL="18288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rPr>
                        <a:t>To get high, increase feelings of well being by affecting the brain regions that mediate pleasure</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lnSpc>
                          <a:spcPct val="110000"/>
                        </a:lnSpc>
                        <a:spcAft>
                          <a:spcPts val="1000"/>
                        </a:spcAft>
                        <a:buClr>
                          <a:srgbClr val="FFCA08"/>
                        </a:buClr>
                        <a:buFont typeface="Wingdings" pitchFamily="2" charset="2"/>
                        <a:defRPr sz="2800">
                          <a:solidFill>
                            <a:srgbClr val="FFFFFF"/>
                          </a:solidFill>
                          <a:latin typeface="Arial" panose="020B0604020202020204" pitchFamily="34" charset="0"/>
                          <a:ea typeface="ＭＳ Ｐゴシック" panose="020B0600070205080204" pitchFamily="34" charset="-128"/>
                        </a:defRPr>
                      </a:lvl1pPr>
                      <a:lvl2pPr marL="37931725" indent="-37474525" eaLnBrk="0" hangingPunct="0">
                        <a:lnSpc>
                          <a:spcPct val="110000"/>
                        </a:lnSpc>
                        <a:spcAft>
                          <a:spcPts val="1000"/>
                        </a:spcAft>
                        <a:buClr>
                          <a:srgbClr val="FFCA08"/>
                        </a:buClr>
                        <a:buFont typeface="Wingdings" pitchFamily="2" charset="2"/>
                        <a:defRPr sz="1400">
                          <a:solidFill>
                            <a:srgbClr val="FFFFFF"/>
                          </a:solidFill>
                          <a:latin typeface="Arial" panose="020B0604020202020204" pitchFamily="34" charset="0"/>
                          <a:ea typeface="ＭＳ Ｐゴシック" panose="020B0600070205080204" pitchFamily="34" charset="-128"/>
                        </a:defRPr>
                      </a:lvl2pPr>
                      <a:lvl3pPr eaLnBrk="0" hangingPunct="0">
                        <a:lnSpc>
                          <a:spcPct val="110000"/>
                        </a:lnSpc>
                        <a:spcAft>
                          <a:spcPts val="1000"/>
                        </a:spcAft>
                        <a:defRPr sz="1200">
                          <a:solidFill>
                            <a:srgbClr val="FFFFFF"/>
                          </a:solidFill>
                          <a:latin typeface="Arial" panose="020B0604020202020204" pitchFamily="34" charset="0"/>
                          <a:ea typeface="ＭＳ Ｐゴシック" panose="020B0600070205080204" pitchFamily="34" charset="-128"/>
                        </a:defRPr>
                      </a:lvl3pPr>
                      <a:lvl4pPr eaLnBrk="0" hangingPunct="0">
                        <a:lnSpc>
                          <a:spcPct val="110000"/>
                        </a:lnSpc>
                        <a:spcAft>
                          <a:spcPts val="1000"/>
                        </a:spcAft>
                        <a:defRPr sz="1000">
                          <a:solidFill>
                            <a:srgbClr val="FFFFFF"/>
                          </a:solidFill>
                          <a:latin typeface="Arial" panose="020B0604020202020204" pitchFamily="34" charset="0"/>
                          <a:ea typeface="ＭＳ Ｐゴシック" panose="020B0600070205080204" pitchFamily="34" charset="-128"/>
                        </a:defRPr>
                      </a:lvl4pPr>
                      <a:lvl5pPr eaLnBrk="0" hangingPunct="0">
                        <a:lnSpc>
                          <a:spcPct val="110000"/>
                        </a:lnSpc>
                        <a:spcAft>
                          <a:spcPts val="1000"/>
                        </a:spcAft>
                        <a:defRPr sz="900">
                          <a:solidFill>
                            <a:srgbClr val="FFFFFF"/>
                          </a:solidFill>
                          <a:latin typeface="Arial" panose="020B0604020202020204" pitchFamily="34" charset="0"/>
                          <a:ea typeface="ＭＳ Ｐゴシック" panose="020B0600070205080204" pitchFamily="34" charset="-128"/>
                        </a:defRPr>
                      </a:lvl5pPr>
                      <a:lvl6pPr marL="4572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6pPr>
                      <a:lvl7pPr marL="9144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7pPr>
                      <a:lvl8pPr marL="13716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8pPr>
                      <a:lvl9pPr marL="18288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rPr>
                        <a:t>Vicodin, OxyContin,</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rPr>
                        <a:t>Percocet, Lorcet, Lortab, Actiq, </a:t>
                      </a:r>
                      <a:r>
                        <a:rPr kumimoji="0" lang="en-US" altLang="en-US" sz="16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Arial" panose="020B0604020202020204" pitchFamily="34" charset="0"/>
                        </a:rPr>
                        <a:t>Darvon, codeine, morphine,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cs typeface="Arial" panose="020B0604020202020204" pitchFamily="34" charset="0"/>
                        </a:rPr>
                        <a:t>methadone</a:t>
                      </a:r>
                      <a:endPar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116116429"/>
                  </a:ext>
                </a:extLst>
              </a:tr>
              <a:tr h="2286000">
                <a:tc>
                  <a:txBody>
                    <a:bodyPr/>
                    <a:lstStyle>
                      <a:lvl1pPr eaLnBrk="0" hangingPunct="0">
                        <a:lnSpc>
                          <a:spcPct val="110000"/>
                        </a:lnSpc>
                        <a:spcAft>
                          <a:spcPts val="1000"/>
                        </a:spcAft>
                        <a:buClr>
                          <a:srgbClr val="FFCA08"/>
                        </a:buClr>
                        <a:buFont typeface="Wingdings" pitchFamily="2" charset="2"/>
                        <a:defRPr sz="2800">
                          <a:solidFill>
                            <a:srgbClr val="FFFFFF"/>
                          </a:solidFill>
                          <a:latin typeface="Arial" panose="020B0604020202020204" pitchFamily="34" charset="0"/>
                          <a:ea typeface="ＭＳ Ｐゴシック" panose="020B0600070205080204" pitchFamily="34" charset="-128"/>
                        </a:defRPr>
                      </a:lvl1pPr>
                      <a:lvl2pPr marL="37931725" indent="-37474525" eaLnBrk="0" hangingPunct="0">
                        <a:lnSpc>
                          <a:spcPct val="110000"/>
                        </a:lnSpc>
                        <a:spcAft>
                          <a:spcPts val="1000"/>
                        </a:spcAft>
                        <a:buClr>
                          <a:srgbClr val="FFCA08"/>
                        </a:buClr>
                        <a:buFont typeface="Wingdings" pitchFamily="2" charset="2"/>
                        <a:defRPr sz="1400">
                          <a:solidFill>
                            <a:srgbClr val="FFFFFF"/>
                          </a:solidFill>
                          <a:latin typeface="Arial" panose="020B0604020202020204" pitchFamily="34" charset="0"/>
                          <a:ea typeface="ＭＳ Ｐゴシック" panose="020B0600070205080204" pitchFamily="34" charset="-128"/>
                        </a:defRPr>
                      </a:lvl2pPr>
                      <a:lvl3pPr eaLnBrk="0" hangingPunct="0">
                        <a:lnSpc>
                          <a:spcPct val="110000"/>
                        </a:lnSpc>
                        <a:spcAft>
                          <a:spcPts val="1000"/>
                        </a:spcAft>
                        <a:defRPr sz="1200">
                          <a:solidFill>
                            <a:srgbClr val="FFFFFF"/>
                          </a:solidFill>
                          <a:latin typeface="Arial" panose="020B0604020202020204" pitchFamily="34" charset="0"/>
                          <a:ea typeface="ＭＳ Ｐゴシック" panose="020B0600070205080204" pitchFamily="34" charset="-128"/>
                        </a:defRPr>
                      </a:lvl3pPr>
                      <a:lvl4pPr eaLnBrk="0" hangingPunct="0">
                        <a:lnSpc>
                          <a:spcPct val="110000"/>
                        </a:lnSpc>
                        <a:spcAft>
                          <a:spcPts val="1000"/>
                        </a:spcAft>
                        <a:defRPr sz="1000">
                          <a:solidFill>
                            <a:srgbClr val="FFFFFF"/>
                          </a:solidFill>
                          <a:latin typeface="Arial" panose="020B0604020202020204" pitchFamily="34" charset="0"/>
                          <a:ea typeface="ＭＳ Ｐゴシック" panose="020B0600070205080204" pitchFamily="34" charset="-128"/>
                        </a:defRPr>
                      </a:lvl4pPr>
                      <a:lvl5pPr eaLnBrk="0" hangingPunct="0">
                        <a:lnSpc>
                          <a:spcPct val="110000"/>
                        </a:lnSpc>
                        <a:spcAft>
                          <a:spcPts val="1000"/>
                        </a:spcAft>
                        <a:defRPr sz="900">
                          <a:solidFill>
                            <a:srgbClr val="FFFFFF"/>
                          </a:solidFill>
                          <a:latin typeface="Arial" panose="020B0604020202020204" pitchFamily="34" charset="0"/>
                          <a:ea typeface="ＭＳ Ｐゴシック" panose="020B0600070205080204" pitchFamily="34" charset="-128"/>
                        </a:defRPr>
                      </a:lvl5pPr>
                      <a:lvl6pPr marL="4572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6pPr>
                      <a:lvl7pPr marL="9144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7pPr>
                      <a:lvl8pPr marL="13716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8pPr>
                      <a:lvl9pPr marL="18288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rPr>
                        <a:t>Stimulants</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lnSpc>
                          <a:spcPct val="110000"/>
                        </a:lnSpc>
                        <a:spcAft>
                          <a:spcPts val="1000"/>
                        </a:spcAft>
                        <a:buClr>
                          <a:srgbClr val="FFCA08"/>
                        </a:buClr>
                        <a:buFont typeface="Wingdings" pitchFamily="2" charset="2"/>
                        <a:defRPr sz="2800">
                          <a:solidFill>
                            <a:srgbClr val="FFFFFF"/>
                          </a:solidFill>
                          <a:latin typeface="Arial" panose="020B0604020202020204" pitchFamily="34" charset="0"/>
                          <a:ea typeface="ＭＳ Ｐゴシック" panose="020B0600070205080204" pitchFamily="34" charset="-128"/>
                        </a:defRPr>
                      </a:lvl1pPr>
                      <a:lvl2pPr marL="37931725" indent="-37474525" eaLnBrk="0" hangingPunct="0">
                        <a:lnSpc>
                          <a:spcPct val="110000"/>
                        </a:lnSpc>
                        <a:spcAft>
                          <a:spcPts val="1000"/>
                        </a:spcAft>
                        <a:buClr>
                          <a:srgbClr val="FFCA08"/>
                        </a:buClr>
                        <a:buFont typeface="Wingdings" pitchFamily="2" charset="2"/>
                        <a:defRPr sz="1400">
                          <a:solidFill>
                            <a:srgbClr val="FFFFFF"/>
                          </a:solidFill>
                          <a:latin typeface="Arial" panose="020B0604020202020204" pitchFamily="34" charset="0"/>
                          <a:ea typeface="ＭＳ Ｐゴシック" panose="020B0600070205080204" pitchFamily="34" charset="-128"/>
                        </a:defRPr>
                      </a:lvl2pPr>
                      <a:lvl3pPr eaLnBrk="0" hangingPunct="0">
                        <a:lnSpc>
                          <a:spcPct val="110000"/>
                        </a:lnSpc>
                        <a:spcAft>
                          <a:spcPts val="1000"/>
                        </a:spcAft>
                        <a:defRPr sz="1200">
                          <a:solidFill>
                            <a:srgbClr val="FFFFFF"/>
                          </a:solidFill>
                          <a:latin typeface="Arial" panose="020B0604020202020204" pitchFamily="34" charset="0"/>
                          <a:ea typeface="ＭＳ Ｐゴシック" panose="020B0600070205080204" pitchFamily="34" charset="-128"/>
                        </a:defRPr>
                      </a:lvl3pPr>
                      <a:lvl4pPr eaLnBrk="0" hangingPunct="0">
                        <a:lnSpc>
                          <a:spcPct val="110000"/>
                        </a:lnSpc>
                        <a:spcAft>
                          <a:spcPts val="1000"/>
                        </a:spcAft>
                        <a:defRPr sz="1000">
                          <a:solidFill>
                            <a:srgbClr val="FFFFFF"/>
                          </a:solidFill>
                          <a:latin typeface="Arial" panose="020B0604020202020204" pitchFamily="34" charset="0"/>
                          <a:ea typeface="ＭＳ Ｐゴシック" panose="020B0600070205080204" pitchFamily="34" charset="-128"/>
                        </a:defRPr>
                      </a:lvl4pPr>
                      <a:lvl5pPr eaLnBrk="0" hangingPunct="0">
                        <a:lnSpc>
                          <a:spcPct val="110000"/>
                        </a:lnSpc>
                        <a:spcAft>
                          <a:spcPts val="1000"/>
                        </a:spcAft>
                        <a:defRPr sz="900">
                          <a:solidFill>
                            <a:srgbClr val="FFFFFF"/>
                          </a:solidFill>
                          <a:latin typeface="Arial" panose="020B0604020202020204" pitchFamily="34" charset="0"/>
                          <a:ea typeface="ＭＳ Ｐゴシック" panose="020B0600070205080204" pitchFamily="34" charset="-128"/>
                        </a:defRPr>
                      </a:lvl5pPr>
                      <a:lvl6pPr marL="4572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6pPr>
                      <a:lvl7pPr marL="9144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7pPr>
                      <a:lvl8pPr marL="13716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8pPr>
                      <a:lvl9pPr marL="18288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rPr>
                        <a:t>Primarily used to treat ADHD type symptoms, these speed up brain activity causing increased alertness, attention, and energy that comes with elevated blood pressure, increased heart rate and breathing</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lnSpc>
                          <a:spcPct val="110000"/>
                        </a:lnSpc>
                        <a:spcAft>
                          <a:spcPts val="1000"/>
                        </a:spcAft>
                        <a:buClr>
                          <a:srgbClr val="FFCA08"/>
                        </a:buClr>
                        <a:buFont typeface="Wingdings" pitchFamily="2" charset="2"/>
                        <a:defRPr sz="2800">
                          <a:solidFill>
                            <a:srgbClr val="FFFFFF"/>
                          </a:solidFill>
                          <a:latin typeface="Arial" panose="020B0604020202020204" pitchFamily="34" charset="0"/>
                          <a:ea typeface="ＭＳ Ｐゴシック" panose="020B0600070205080204" pitchFamily="34" charset="-128"/>
                        </a:defRPr>
                      </a:lvl1pPr>
                      <a:lvl2pPr marL="37931725" indent="-37474525" eaLnBrk="0" hangingPunct="0">
                        <a:lnSpc>
                          <a:spcPct val="110000"/>
                        </a:lnSpc>
                        <a:spcAft>
                          <a:spcPts val="1000"/>
                        </a:spcAft>
                        <a:buClr>
                          <a:srgbClr val="FFCA08"/>
                        </a:buClr>
                        <a:buFont typeface="Wingdings" pitchFamily="2" charset="2"/>
                        <a:defRPr sz="1400">
                          <a:solidFill>
                            <a:srgbClr val="FFFFFF"/>
                          </a:solidFill>
                          <a:latin typeface="Arial" panose="020B0604020202020204" pitchFamily="34" charset="0"/>
                          <a:ea typeface="ＭＳ Ｐゴシック" panose="020B0600070205080204" pitchFamily="34" charset="-128"/>
                        </a:defRPr>
                      </a:lvl2pPr>
                      <a:lvl3pPr eaLnBrk="0" hangingPunct="0">
                        <a:lnSpc>
                          <a:spcPct val="110000"/>
                        </a:lnSpc>
                        <a:spcAft>
                          <a:spcPts val="1000"/>
                        </a:spcAft>
                        <a:defRPr sz="1200">
                          <a:solidFill>
                            <a:srgbClr val="FFFFFF"/>
                          </a:solidFill>
                          <a:latin typeface="Arial" panose="020B0604020202020204" pitchFamily="34" charset="0"/>
                          <a:ea typeface="ＭＳ Ｐゴシック" panose="020B0600070205080204" pitchFamily="34" charset="-128"/>
                        </a:defRPr>
                      </a:lvl3pPr>
                      <a:lvl4pPr eaLnBrk="0" hangingPunct="0">
                        <a:lnSpc>
                          <a:spcPct val="110000"/>
                        </a:lnSpc>
                        <a:spcAft>
                          <a:spcPts val="1000"/>
                        </a:spcAft>
                        <a:defRPr sz="1000">
                          <a:solidFill>
                            <a:srgbClr val="FFFFFF"/>
                          </a:solidFill>
                          <a:latin typeface="Arial" panose="020B0604020202020204" pitchFamily="34" charset="0"/>
                          <a:ea typeface="ＭＳ Ｐゴシック" panose="020B0600070205080204" pitchFamily="34" charset="-128"/>
                        </a:defRPr>
                      </a:lvl4pPr>
                      <a:lvl5pPr eaLnBrk="0" hangingPunct="0">
                        <a:lnSpc>
                          <a:spcPct val="110000"/>
                        </a:lnSpc>
                        <a:spcAft>
                          <a:spcPts val="1000"/>
                        </a:spcAft>
                        <a:defRPr sz="900">
                          <a:solidFill>
                            <a:srgbClr val="FFFFFF"/>
                          </a:solidFill>
                          <a:latin typeface="Arial" panose="020B0604020202020204" pitchFamily="34" charset="0"/>
                          <a:ea typeface="ＭＳ Ｐゴシック" panose="020B0600070205080204" pitchFamily="34" charset="-128"/>
                        </a:defRPr>
                      </a:lvl5pPr>
                      <a:lvl6pPr marL="4572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6pPr>
                      <a:lvl7pPr marL="9144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7pPr>
                      <a:lvl8pPr marL="13716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8pPr>
                      <a:lvl9pPr marL="18288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rPr>
                        <a:t>Feel alert, focused and full of energy—perhaps around final exams or to manage coursework, lose weight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lnSpc>
                          <a:spcPct val="110000"/>
                        </a:lnSpc>
                        <a:spcAft>
                          <a:spcPts val="1000"/>
                        </a:spcAft>
                        <a:buClr>
                          <a:srgbClr val="FFCA08"/>
                        </a:buClr>
                        <a:buFont typeface="Wingdings" pitchFamily="2" charset="2"/>
                        <a:defRPr sz="2800">
                          <a:solidFill>
                            <a:srgbClr val="FFFFFF"/>
                          </a:solidFill>
                          <a:latin typeface="Arial" panose="020B0604020202020204" pitchFamily="34" charset="0"/>
                          <a:ea typeface="ＭＳ Ｐゴシック" panose="020B0600070205080204" pitchFamily="34" charset="-128"/>
                        </a:defRPr>
                      </a:lvl1pPr>
                      <a:lvl2pPr marL="37931725" indent="-37474525" eaLnBrk="0" hangingPunct="0">
                        <a:lnSpc>
                          <a:spcPct val="110000"/>
                        </a:lnSpc>
                        <a:spcAft>
                          <a:spcPts val="1000"/>
                        </a:spcAft>
                        <a:buClr>
                          <a:srgbClr val="FFCA08"/>
                        </a:buClr>
                        <a:buFont typeface="Wingdings" pitchFamily="2" charset="2"/>
                        <a:defRPr sz="1400">
                          <a:solidFill>
                            <a:srgbClr val="FFFFFF"/>
                          </a:solidFill>
                          <a:latin typeface="Arial" panose="020B0604020202020204" pitchFamily="34" charset="0"/>
                          <a:ea typeface="ＭＳ Ｐゴシック" panose="020B0600070205080204" pitchFamily="34" charset="-128"/>
                        </a:defRPr>
                      </a:lvl2pPr>
                      <a:lvl3pPr eaLnBrk="0" hangingPunct="0">
                        <a:lnSpc>
                          <a:spcPct val="110000"/>
                        </a:lnSpc>
                        <a:spcAft>
                          <a:spcPts val="1000"/>
                        </a:spcAft>
                        <a:defRPr sz="1200">
                          <a:solidFill>
                            <a:srgbClr val="FFFFFF"/>
                          </a:solidFill>
                          <a:latin typeface="Arial" panose="020B0604020202020204" pitchFamily="34" charset="0"/>
                          <a:ea typeface="ＭＳ Ｐゴシック" panose="020B0600070205080204" pitchFamily="34" charset="-128"/>
                        </a:defRPr>
                      </a:lvl3pPr>
                      <a:lvl4pPr eaLnBrk="0" hangingPunct="0">
                        <a:lnSpc>
                          <a:spcPct val="110000"/>
                        </a:lnSpc>
                        <a:spcAft>
                          <a:spcPts val="1000"/>
                        </a:spcAft>
                        <a:defRPr sz="1000">
                          <a:solidFill>
                            <a:srgbClr val="FFFFFF"/>
                          </a:solidFill>
                          <a:latin typeface="Arial" panose="020B0604020202020204" pitchFamily="34" charset="0"/>
                          <a:ea typeface="ＭＳ Ｐゴシック" panose="020B0600070205080204" pitchFamily="34" charset="-128"/>
                        </a:defRPr>
                      </a:lvl4pPr>
                      <a:lvl5pPr eaLnBrk="0" hangingPunct="0">
                        <a:lnSpc>
                          <a:spcPct val="110000"/>
                        </a:lnSpc>
                        <a:spcAft>
                          <a:spcPts val="1000"/>
                        </a:spcAft>
                        <a:defRPr sz="900">
                          <a:solidFill>
                            <a:srgbClr val="FFFFFF"/>
                          </a:solidFill>
                          <a:latin typeface="Arial" panose="020B0604020202020204" pitchFamily="34" charset="0"/>
                          <a:ea typeface="ＭＳ Ｐゴシック" panose="020B0600070205080204" pitchFamily="34" charset="-128"/>
                        </a:defRPr>
                      </a:lvl5pPr>
                      <a:lvl6pPr marL="4572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6pPr>
                      <a:lvl7pPr marL="9144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7pPr>
                      <a:lvl8pPr marL="13716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8pPr>
                      <a:lvl9pPr marL="18288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rPr>
                        <a:t>Adderall, Dexedrine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rPr>
                        <a:t>Ritalin, Concerta</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826658167"/>
                  </a:ext>
                </a:extLst>
              </a:tr>
              <a:tr h="1536700">
                <a:tc>
                  <a:txBody>
                    <a:bodyPr/>
                    <a:lstStyle>
                      <a:lvl1pPr eaLnBrk="0" hangingPunct="0">
                        <a:lnSpc>
                          <a:spcPct val="110000"/>
                        </a:lnSpc>
                        <a:spcAft>
                          <a:spcPts val="1000"/>
                        </a:spcAft>
                        <a:buClr>
                          <a:srgbClr val="FFCA08"/>
                        </a:buClr>
                        <a:buFont typeface="Wingdings" pitchFamily="2" charset="2"/>
                        <a:defRPr sz="2800">
                          <a:solidFill>
                            <a:srgbClr val="FFFFFF"/>
                          </a:solidFill>
                          <a:latin typeface="Arial" panose="020B0604020202020204" pitchFamily="34" charset="0"/>
                          <a:ea typeface="ＭＳ Ｐゴシック" panose="020B0600070205080204" pitchFamily="34" charset="-128"/>
                        </a:defRPr>
                      </a:lvl1pPr>
                      <a:lvl2pPr marL="37931725" indent="-37474525" eaLnBrk="0" hangingPunct="0">
                        <a:lnSpc>
                          <a:spcPct val="110000"/>
                        </a:lnSpc>
                        <a:spcAft>
                          <a:spcPts val="1000"/>
                        </a:spcAft>
                        <a:buClr>
                          <a:srgbClr val="FFCA08"/>
                        </a:buClr>
                        <a:buFont typeface="Wingdings" pitchFamily="2" charset="2"/>
                        <a:defRPr sz="1400">
                          <a:solidFill>
                            <a:srgbClr val="FFFFFF"/>
                          </a:solidFill>
                          <a:latin typeface="Arial" panose="020B0604020202020204" pitchFamily="34" charset="0"/>
                          <a:ea typeface="ＭＳ Ｐゴシック" panose="020B0600070205080204" pitchFamily="34" charset="-128"/>
                        </a:defRPr>
                      </a:lvl2pPr>
                      <a:lvl3pPr eaLnBrk="0" hangingPunct="0">
                        <a:lnSpc>
                          <a:spcPct val="110000"/>
                        </a:lnSpc>
                        <a:spcAft>
                          <a:spcPts val="1000"/>
                        </a:spcAft>
                        <a:defRPr sz="1200">
                          <a:solidFill>
                            <a:srgbClr val="FFFFFF"/>
                          </a:solidFill>
                          <a:latin typeface="Arial" panose="020B0604020202020204" pitchFamily="34" charset="0"/>
                          <a:ea typeface="ＭＳ Ｐゴシック" panose="020B0600070205080204" pitchFamily="34" charset="-128"/>
                        </a:defRPr>
                      </a:lvl3pPr>
                      <a:lvl4pPr eaLnBrk="0" hangingPunct="0">
                        <a:lnSpc>
                          <a:spcPct val="110000"/>
                        </a:lnSpc>
                        <a:spcAft>
                          <a:spcPts val="1000"/>
                        </a:spcAft>
                        <a:defRPr sz="1000">
                          <a:solidFill>
                            <a:srgbClr val="FFFFFF"/>
                          </a:solidFill>
                          <a:latin typeface="Arial" panose="020B0604020202020204" pitchFamily="34" charset="0"/>
                          <a:ea typeface="ＭＳ Ｐゴシック" panose="020B0600070205080204" pitchFamily="34" charset="-128"/>
                        </a:defRPr>
                      </a:lvl4pPr>
                      <a:lvl5pPr eaLnBrk="0" hangingPunct="0">
                        <a:lnSpc>
                          <a:spcPct val="110000"/>
                        </a:lnSpc>
                        <a:spcAft>
                          <a:spcPts val="1000"/>
                        </a:spcAft>
                        <a:defRPr sz="900">
                          <a:solidFill>
                            <a:srgbClr val="FFFFFF"/>
                          </a:solidFill>
                          <a:latin typeface="Arial" panose="020B0604020202020204" pitchFamily="34" charset="0"/>
                          <a:ea typeface="ＭＳ Ｐゴシック" panose="020B0600070205080204" pitchFamily="34" charset="-128"/>
                        </a:defRPr>
                      </a:lvl5pPr>
                      <a:lvl6pPr marL="4572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6pPr>
                      <a:lvl7pPr marL="9144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7pPr>
                      <a:lvl8pPr marL="13716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8pPr>
                      <a:lvl9pPr marL="18288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rPr>
                        <a:t>Sedatives or tranquilizers</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lnSpc>
                          <a:spcPct val="110000"/>
                        </a:lnSpc>
                        <a:spcAft>
                          <a:spcPts val="1000"/>
                        </a:spcAft>
                        <a:buClr>
                          <a:srgbClr val="FFCA08"/>
                        </a:buClr>
                        <a:buFont typeface="Wingdings" pitchFamily="2" charset="2"/>
                        <a:defRPr sz="2800">
                          <a:solidFill>
                            <a:srgbClr val="FFFFFF"/>
                          </a:solidFill>
                          <a:latin typeface="Arial" panose="020B0604020202020204" pitchFamily="34" charset="0"/>
                          <a:ea typeface="ＭＳ Ｐゴシック" panose="020B0600070205080204" pitchFamily="34" charset="-128"/>
                        </a:defRPr>
                      </a:lvl1pPr>
                      <a:lvl2pPr marL="37931725" indent="-37474525" eaLnBrk="0" hangingPunct="0">
                        <a:lnSpc>
                          <a:spcPct val="110000"/>
                        </a:lnSpc>
                        <a:spcAft>
                          <a:spcPts val="1000"/>
                        </a:spcAft>
                        <a:buClr>
                          <a:srgbClr val="FFCA08"/>
                        </a:buClr>
                        <a:buFont typeface="Wingdings" pitchFamily="2" charset="2"/>
                        <a:defRPr sz="1400">
                          <a:solidFill>
                            <a:srgbClr val="FFFFFF"/>
                          </a:solidFill>
                          <a:latin typeface="Arial" panose="020B0604020202020204" pitchFamily="34" charset="0"/>
                          <a:ea typeface="ＭＳ Ｐゴシック" panose="020B0600070205080204" pitchFamily="34" charset="-128"/>
                        </a:defRPr>
                      </a:lvl2pPr>
                      <a:lvl3pPr eaLnBrk="0" hangingPunct="0">
                        <a:lnSpc>
                          <a:spcPct val="110000"/>
                        </a:lnSpc>
                        <a:spcAft>
                          <a:spcPts val="1000"/>
                        </a:spcAft>
                        <a:defRPr sz="1200">
                          <a:solidFill>
                            <a:srgbClr val="FFFFFF"/>
                          </a:solidFill>
                          <a:latin typeface="Arial" panose="020B0604020202020204" pitchFamily="34" charset="0"/>
                          <a:ea typeface="ＭＳ Ｐゴシック" panose="020B0600070205080204" pitchFamily="34" charset="-128"/>
                        </a:defRPr>
                      </a:lvl3pPr>
                      <a:lvl4pPr eaLnBrk="0" hangingPunct="0">
                        <a:lnSpc>
                          <a:spcPct val="110000"/>
                        </a:lnSpc>
                        <a:spcAft>
                          <a:spcPts val="1000"/>
                        </a:spcAft>
                        <a:defRPr sz="1000">
                          <a:solidFill>
                            <a:srgbClr val="FFFFFF"/>
                          </a:solidFill>
                          <a:latin typeface="Arial" panose="020B0604020202020204" pitchFamily="34" charset="0"/>
                          <a:ea typeface="ＭＳ Ｐゴシック" panose="020B0600070205080204" pitchFamily="34" charset="-128"/>
                        </a:defRPr>
                      </a:lvl4pPr>
                      <a:lvl5pPr eaLnBrk="0" hangingPunct="0">
                        <a:lnSpc>
                          <a:spcPct val="110000"/>
                        </a:lnSpc>
                        <a:spcAft>
                          <a:spcPts val="1000"/>
                        </a:spcAft>
                        <a:defRPr sz="900">
                          <a:solidFill>
                            <a:srgbClr val="FFFFFF"/>
                          </a:solidFill>
                          <a:latin typeface="Arial" panose="020B0604020202020204" pitchFamily="34" charset="0"/>
                          <a:ea typeface="ＭＳ Ｐゴシック" panose="020B0600070205080204" pitchFamily="34" charset="-128"/>
                        </a:defRPr>
                      </a:lvl5pPr>
                      <a:lvl6pPr marL="4572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6pPr>
                      <a:lvl7pPr marL="9144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7pPr>
                      <a:lvl8pPr marL="13716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8pPr>
                      <a:lvl9pPr marL="18288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rPr>
                        <a:t>Used to slow down or </a:t>
                      </a:r>
                      <a:r>
                        <a:rPr kumimoji="0" lang="ja-JP"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rPr>
                        <a:t>“</a:t>
                      </a:r>
                      <a:r>
                        <a:rPr kumimoji="0" lang="en-US" altLang="ja-JP"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rPr>
                        <a:t>depress</a:t>
                      </a:r>
                      <a:r>
                        <a:rPr kumimoji="0" lang="ja-JP"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rPr>
                        <a:t>”</a:t>
                      </a:r>
                      <a:r>
                        <a:rPr kumimoji="0" lang="en-US" altLang="ja-JP"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rPr>
                        <a:t> the functions of the brain and central nervous system</a:t>
                      </a:r>
                      <a:endPar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lnSpc>
                          <a:spcPct val="110000"/>
                        </a:lnSpc>
                        <a:spcAft>
                          <a:spcPts val="1000"/>
                        </a:spcAft>
                        <a:buClr>
                          <a:srgbClr val="FFCA08"/>
                        </a:buClr>
                        <a:buFont typeface="Wingdings" pitchFamily="2" charset="2"/>
                        <a:defRPr sz="2800">
                          <a:solidFill>
                            <a:srgbClr val="FFFFFF"/>
                          </a:solidFill>
                          <a:latin typeface="Arial" panose="020B0604020202020204" pitchFamily="34" charset="0"/>
                          <a:ea typeface="ＭＳ Ｐゴシック" panose="020B0600070205080204" pitchFamily="34" charset="-128"/>
                        </a:defRPr>
                      </a:lvl1pPr>
                      <a:lvl2pPr marL="37931725" indent="-37474525" eaLnBrk="0" hangingPunct="0">
                        <a:lnSpc>
                          <a:spcPct val="110000"/>
                        </a:lnSpc>
                        <a:spcAft>
                          <a:spcPts val="1000"/>
                        </a:spcAft>
                        <a:buClr>
                          <a:srgbClr val="FFCA08"/>
                        </a:buClr>
                        <a:buFont typeface="Wingdings" pitchFamily="2" charset="2"/>
                        <a:defRPr sz="1400">
                          <a:solidFill>
                            <a:srgbClr val="FFFFFF"/>
                          </a:solidFill>
                          <a:latin typeface="Arial" panose="020B0604020202020204" pitchFamily="34" charset="0"/>
                          <a:ea typeface="ＭＳ Ｐゴシック" panose="020B0600070205080204" pitchFamily="34" charset="-128"/>
                        </a:defRPr>
                      </a:lvl2pPr>
                      <a:lvl3pPr eaLnBrk="0" hangingPunct="0">
                        <a:lnSpc>
                          <a:spcPct val="110000"/>
                        </a:lnSpc>
                        <a:spcAft>
                          <a:spcPts val="1000"/>
                        </a:spcAft>
                        <a:defRPr sz="1200">
                          <a:solidFill>
                            <a:srgbClr val="FFFFFF"/>
                          </a:solidFill>
                          <a:latin typeface="Arial" panose="020B0604020202020204" pitchFamily="34" charset="0"/>
                          <a:ea typeface="ＭＳ Ｐゴシック" panose="020B0600070205080204" pitchFamily="34" charset="-128"/>
                        </a:defRPr>
                      </a:lvl3pPr>
                      <a:lvl4pPr eaLnBrk="0" hangingPunct="0">
                        <a:lnSpc>
                          <a:spcPct val="110000"/>
                        </a:lnSpc>
                        <a:spcAft>
                          <a:spcPts val="1000"/>
                        </a:spcAft>
                        <a:defRPr sz="1000">
                          <a:solidFill>
                            <a:srgbClr val="FFFFFF"/>
                          </a:solidFill>
                          <a:latin typeface="Arial" panose="020B0604020202020204" pitchFamily="34" charset="0"/>
                          <a:ea typeface="ＭＳ Ｐゴシック" panose="020B0600070205080204" pitchFamily="34" charset="-128"/>
                        </a:defRPr>
                      </a:lvl4pPr>
                      <a:lvl5pPr eaLnBrk="0" hangingPunct="0">
                        <a:lnSpc>
                          <a:spcPct val="110000"/>
                        </a:lnSpc>
                        <a:spcAft>
                          <a:spcPts val="1000"/>
                        </a:spcAft>
                        <a:defRPr sz="900">
                          <a:solidFill>
                            <a:srgbClr val="FFFFFF"/>
                          </a:solidFill>
                          <a:latin typeface="Arial" panose="020B0604020202020204" pitchFamily="34" charset="0"/>
                          <a:ea typeface="ＭＳ Ｐゴシック" panose="020B0600070205080204" pitchFamily="34" charset="-128"/>
                        </a:defRPr>
                      </a:lvl5pPr>
                      <a:lvl6pPr marL="4572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6pPr>
                      <a:lvl7pPr marL="9144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7pPr>
                      <a:lvl8pPr marL="13716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8pPr>
                      <a:lvl9pPr marL="18288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rPr>
                        <a:t>Feel calm, reduce stress, sleep</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lnSpc>
                          <a:spcPct val="110000"/>
                        </a:lnSpc>
                        <a:spcAft>
                          <a:spcPts val="1000"/>
                        </a:spcAft>
                        <a:buClr>
                          <a:srgbClr val="FFCA08"/>
                        </a:buClr>
                        <a:buFont typeface="Wingdings" pitchFamily="2" charset="2"/>
                        <a:defRPr sz="2800">
                          <a:solidFill>
                            <a:srgbClr val="FFFFFF"/>
                          </a:solidFill>
                          <a:latin typeface="Arial" panose="020B0604020202020204" pitchFamily="34" charset="0"/>
                          <a:ea typeface="ＭＳ Ｐゴシック" panose="020B0600070205080204" pitchFamily="34" charset="-128"/>
                        </a:defRPr>
                      </a:lvl1pPr>
                      <a:lvl2pPr marL="37931725" indent="-37474525" eaLnBrk="0" hangingPunct="0">
                        <a:lnSpc>
                          <a:spcPct val="110000"/>
                        </a:lnSpc>
                        <a:spcAft>
                          <a:spcPts val="1000"/>
                        </a:spcAft>
                        <a:buClr>
                          <a:srgbClr val="FFCA08"/>
                        </a:buClr>
                        <a:buFont typeface="Wingdings" pitchFamily="2" charset="2"/>
                        <a:defRPr sz="1400">
                          <a:solidFill>
                            <a:srgbClr val="FFFFFF"/>
                          </a:solidFill>
                          <a:latin typeface="Arial" panose="020B0604020202020204" pitchFamily="34" charset="0"/>
                          <a:ea typeface="ＭＳ Ｐゴシック" panose="020B0600070205080204" pitchFamily="34" charset="-128"/>
                        </a:defRPr>
                      </a:lvl2pPr>
                      <a:lvl3pPr eaLnBrk="0" hangingPunct="0">
                        <a:lnSpc>
                          <a:spcPct val="110000"/>
                        </a:lnSpc>
                        <a:spcAft>
                          <a:spcPts val="1000"/>
                        </a:spcAft>
                        <a:defRPr sz="1200">
                          <a:solidFill>
                            <a:srgbClr val="FFFFFF"/>
                          </a:solidFill>
                          <a:latin typeface="Arial" panose="020B0604020202020204" pitchFamily="34" charset="0"/>
                          <a:ea typeface="ＭＳ Ｐゴシック" panose="020B0600070205080204" pitchFamily="34" charset="-128"/>
                        </a:defRPr>
                      </a:lvl3pPr>
                      <a:lvl4pPr eaLnBrk="0" hangingPunct="0">
                        <a:lnSpc>
                          <a:spcPct val="110000"/>
                        </a:lnSpc>
                        <a:spcAft>
                          <a:spcPts val="1000"/>
                        </a:spcAft>
                        <a:defRPr sz="1000">
                          <a:solidFill>
                            <a:srgbClr val="FFFFFF"/>
                          </a:solidFill>
                          <a:latin typeface="Arial" panose="020B0604020202020204" pitchFamily="34" charset="0"/>
                          <a:ea typeface="ＭＳ Ｐゴシック" panose="020B0600070205080204" pitchFamily="34" charset="-128"/>
                        </a:defRPr>
                      </a:lvl4pPr>
                      <a:lvl5pPr eaLnBrk="0" hangingPunct="0">
                        <a:lnSpc>
                          <a:spcPct val="110000"/>
                        </a:lnSpc>
                        <a:spcAft>
                          <a:spcPts val="1000"/>
                        </a:spcAft>
                        <a:defRPr sz="900">
                          <a:solidFill>
                            <a:srgbClr val="FFFFFF"/>
                          </a:solidFill>
                          <a:latin typeface="Arial" panose="020B0604020202020204" pitchFamily="34" charset="0"/>
                          <a:ea typeface="ＭＳ Ｐゴシック" panose="020B0600070205080204" pitchFamily="34" charset="-128"/>
                        </a:defRPr>
                      </a:lvl5pPr>
                      <a:lvl6pPr marL="4572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6pPr>
                      <a:lvl7pPr marL="9144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7pPr>
                      <a:lvl8pPr marL="13716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8pPr>
                      <a:lvl9pPr marL="1828800" eaLnBrk="0" fontAlgn="base" hangingPunct="0">
                        <a:lnSpc>
                          <a:spcPct val="110000"/>
                        </a:lnSpc>
                        <a:spcBef>
                          <a:spcPct val="0"/>
                        </a:spcBef>
                        <a:spcAft>
                          <a:spcPts val="1000"/>
                        </a:spcAft>
                        <a:defRPr sz="900">
                          <a:solidFill>
                            <a:srgbClr val="FFFFFF"/>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rPr>
                        <a:t>Valium, Xanax, Ativan,</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ea typeface="ＭＳ Ｐゴシック" panose="020B0600070205080204" pitchFamily="34" charset="-128"/>
                          <a:cs typeface="Arial" panose="020B0604020202020204" pitchFamily="34" charset="0"/>
                        </a:rPr>
                        <a:t>Klonopin, Restoril, Ambien, Lunesta, Mebaral, Nembutal, Soma</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32952686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14A483B9-14B6-564E-A66E-C0B5CF046CE2}"/>
              </a:ext>
            </a:extLst>
          </p:cNvPr>
          <p:cNvSpPr>
            <a:spLocks noGrp="1"/>
          </p:cNvSpPr>
          <p:nvPr>
            <p:ph type="title"/>
          </p:nvPr>
        </p:nvSpPr>
        <p:spPr/>
        <p:txBody>
          <a:bodyPr/>
          <a:lstStyle/>
          <a:p>
            <a:r>
              <a:rPr lang="en-US" altLang="en-US" sz="3200" b="1">
                <a:latin typeface="Arial" panose="020B0604020202020204" pitchFamily="34" charset="0"/>
                <a:ea typeface="ＭＳ Ｐゴシック" panose="020B0600070205080204" pitchFamily="34" charset="-128"/>
              </a:rPr>
              <a:t>Physical Warning Signs</a:t>
            </a:r>
          </a:p>
        </p:txBody>
      </p:sp>
      <p:sp>
        <p:nvSpPr>
          <p:cNvPr id="44035" name="Content Placeholder 2">
            <a:extLst>
              <a:ext uri="{FF2B5EF4-FFF2-40B4-BE49-F238E27FC236}">
                <a16:creationId xmlns:a16="http://schemas.microsoft.com/office/drawing/2014/main" id="{8192F26F-4466-4040-8F79-B792B51AA9C2}"/>
              </a:ext>
            </a:extLst>
          </p:cNvPr>
          <p:cNvSpPr>
            <a:spLocks noGrp="1"/>
          </p:cNvSpPr>
          <p:nvPr>
            <p:ph idx="1"/>
          </p:nvPr>
        </p:nvSpPr>
        <p:spPr/>
        <p:txBody>
          <a:bodyPr/>
          <a:lstStyle/>
          <a:p>
            <a:pPr marL="342900" lvl="1" indent="-342900"/>
            <a:r>
              <a:rPr lang="en-US" altLang="en-US" sz="2000">
                <a:latin typeface="Arial" panose="020B0604020202020204" pitchFamily="34" charset="0"/>
                <a:ea typeface="ＭＳ Ｐゴシック" panose="020B0600070205080204" pitchFamily="34" charset="-128"/>
              </a:rPr>
              <a:t>Excessive sweating, urination or thirst </a:t>
            </a:r>
          </a:p>
          <a:p>
            <a:pPr marL="342900" lvl="1" indent="-342900"/>
            <a:r>
              <a:rPr lang="en-US" altLang="en-US" sz="2000">
                <a:latin typeface="Arial" panose="020B0604020202020204" pitchFamily="34" charset="0"/>
                <a:ea typeface="ＭＳ Ｐゴシック" panose="020B0600070205080204" pitchFamily="34" charset="-128"/>
              </a:rPr>
              <a:t>Nausea and vomiting </a:t>
            </a:r>
          </a:p>
          <a:p>
            <a:pPr marL="342900" lvl="1" indent="-342900"/>
            <a:r>
              <a:rPr lang="en-US" altLang="en-US" sz="2000">
                <a:latin typeface="Arial" panose="020B0604020202020204" pitchFamily="34" charset="0"/>
                <a:ea typeface="ＭＳ Ｐゴシック" panose="020B0600070205080204" pitchFamily="34" charset="-128"/>
              </a:rPr>
              <a:t>Uncontrollable diarrhea </a:t>
            </a:r>
          </a:p>
          <a:p>
            <a:pPr marL="342900" lvl="1" indent="-342900"/>
            <a:r>
              <a:rPr lang="en-US" altLang="en-US" sz="2000">
                <a:latin typeface="Arial" panose="020B0604020202020204" pitchFamily="34" charset="0"/>
                <a:ea typeface="ＭＳ Ｐゴシック" panose="020B0600070205080204" pitchFamily="34" charset="-128"/>
              </a:rPr>
              <a:t>Spastic shaking </a:t>
            </a:r>
          </a:p>
          <a:p>
            <a:r>
              <a:rPr lang="en-US" altLang="en-US" sz="2000">
                <a:latin typeface="Arial" panose="020B0604020202020204" pitchFamily="34" charset="0"/>
                <a:ea typeface="ＭＳ Ｐゴシック" panose="020B0600070205080204" pitchFamily="34" charset="-128"/>
              </a:rPr>
              <a:t>Drowsiness, dizziness and insomnia </a:t>
            </a:r>
          </a:p>
          <a:p>
            <a:r>
              <a:rPr lang="en-US" altLang="en-US" sz="2000">
                <a:latin typeface="Arial" panose="020B0604020202020204" pitchFamily="34" charset="0"/>
                <a:ea typeface="ＭＳ Ｐゴシック" panose="020B0600070205080204" pitchFamily="34" charset="-128"/>
              </a:rPr>
              <a:t>Loss of consciousness </a:t>
            </a:r>
          </a:p>
          <a:p>
            <a:r>
              <a:rPr lang="en-US" altLang="en-US" sz="2000">
                <a:latin typeface="Arial" panose="020B0604020202020204" pitchFamily="34" charset="0"/>
                <a:ea typeface="ＭＳ Ｐゴシック" panose="020B0600070205080204" pitchFamily="34" charset="-128"/>
              </a:rPr>
              <a:t>Physical dependence</a:t>
            </a:r>
          </a:p>
          <a:p>
            <a:r>
              <a:rPr lang="en-US" altLang="en-US" sz="2000">
                <a:latin typeface="Arial" panose="020B0604020202020204" pitchFamily="34" charset="0"/>
                <a:ea typeface="ＭＳ Ｐゴシック" panose="020B0600070205080204" pitchFamily="34" charset="-128"/>
              </a:rPr>
              <a:t>Addiction </a:t>
            </a:r>
          </a:p>
          <a:p>
            <a:r>
              <a:rPr lang="en-US" altLang="en-US" sz="2000">
                <a:latin typeface="Arial" panose="020B0604020202020204" pitchFamily="34" charset="0"/>
                <a:ea typeface="ＭＳ Ｐゴシック" panose="020B0600070205080204" pitchFamily="34" charset="-128"/>
              </a:rPr>
              <a:t>Hospitalization </a:t>
            </a:r>
          </a:p>
          <a:p>
            <a:pPr>
              <a:buFont typeface="Wingdings" pitchFamily="2" charset="2"/>
              <a:buNone/>
            </a:pPr>
            <a:endParaRPr lang="en-US" altLang="en-US" sz="1800">
              <a:latin typeface="Arial" panose="020B0604020202020204" pitchFamily="34" charset="0"/>
              <a:ea typeface="ＭＳ Ｐゴシック" panose="020B0600070205080204"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22D58D60-9DAA-2949-92FC-21F7AB5119FC}"/>
              </a:ext>
            </a:extLst>
          </p:cNvPr>
          <p:cNvSpPr>
            <a:spLocks noGrp="1"/>
          </p:cNvSpPr>
          <p:nvPr>
            <p:ph type="title"/>
          </p:nvPr>
        </p:nvSpPr>
        <p:spPr/>
        <p:txBody>
          <a:bodyPr/>
          <a:lstStyle/>
          <a:p>
            <a:r>
              <a:rPr lang="en-US" altLang="en-US" sz="3200" b="1">
                <a:latin typeface="Arial" panose="020B0604020202020204" pitchFamily="34" charset="0"/>
                <a:ea typeface="ＭＳ Ｐゴシック" panose="020B0600070205080204" pitchFamily="34" charset="-128"/>
              </a:rPr>
              <a:t>Behavioral Warnings Signs</a:t>
            </a:r>
          </a:p>
        </p:txBody>
      </p:sp>
      <p:sp>
        <p:nvSpPr>
          <p:cNvPr id="46083" name="Content Placeholder 2">
            <a:extLst>
              <a:ext uri="{FF2B5EF4-FFF2-40B4-BE49-F238E27FC236}">
                <a16:creationId xmlns:a16="http://schemas.microsoft.com/office/drawing/2014/main" id="{565AC7E0-1E72-6A49-A665-26419727EAA3}"/>
              </a:ext>
            </a:extLst>
          </p:cNvPr>
          <p:cNvSpPr>
            <a:spLocks noGrp="1"/>
          </p:cNvSpPr>
          <p:nvPr>
            <p:ph idx="1"/>
          </p:nvPr>
        </p:nvSpPr>
        <p:spPr/>
        <p:txBody>
          <a:bodyPr/>
          <a:lstStyle/>
          <a:p>
            <a:r>
              <a:rPr lang="en-US" altLang="en-US" sz="2000">
                <a:latin typeface="Arial" panose="020B0604020202020204" pitchFamily="34" charset="0"/>
                <a:ea typeface="ＭＳ Ｐゴシック" panose="020B0600070205080204" pitchFamily="34" charset="-128"/>
              </a:rPr>
              <a:t>Sudden mood changes, including irritability, negative attitude, personality change.</a:t>
            </a:r>
          </a:p>
          <a:p>
            <a:r>
              <a:rPr lang="en-US" altLang="en-US" sz="2000">
                <a:latin typeface="Arial" panose="020B0604020202020204" pitchFamily="34" charset="0"/>
                <a:ea typeface="ＭＳ Ｐゴシック" panose="020B0600070205080204" pitchFamily="34" charset="-128"/>
              </a:rPr>
              <a:t>Extreme changes in groups of friends or hangout locations.</a:t>
            </a:r>
          </a:p>
          <a:p>
            <a:r>
              <a:rPr lang="en-US" altLang="en-US" sz="2000">
                <a:latin typeface="Arial" panose="020B0604020202020204" pitchFamily="34" charset="0"/>
                <a:ea typeface="ＭＳ Ｐゴシック" panose="020B0600070205080204" pitchFamily="34" charset="-128"/>
              </a:rPr>
              <a:t>Lying or being deceitful, unaccounted time away from home/missed school days, avoiding eye contact. </a:t>
            </a:r>
          </a:p>
          <a:p>
            <a:r>
              <a:rPr lang="en-US" altLang="en-US" sz="2000">
                <a:latin typeface="Arial" panose="020B0604020202020204" pitchFamily="34" charset="0"/>
                <a:ea typeface="ＭＳ Ｐゴシック" panose="020B0600070205080204" pitchFamily="34" charset="-128"/>
              </a:rPr>
              <a:t>Losing interest in personal appearance, extracurricular activities or sports.</a:t>
            </a:r>
          </a:p>
          <a:p>
            <a:r>
              <a:rPr lang="en-US" altLang="en-US" sz="2000">
                <a:latin typeface="Arial" panose="020B0604020202020204" pitchFamily="34" charset="0"/>
                <a:ea typeface="ＭＳ Ｐゴシック" panose="020B0600070205080204" pitchFamily="34" charset="-128"/>
              </a:rPr>
              <a:t>Poor performance at school.</a:t>
            </a:r>
          </a:p>
          <a:p>
            <a:r>
              <a:rPr lang="en-US" altLang="en-US" sz="2000">
                <a:latin typeface="Arial" panose="020B0604020202020204" pitchFamily="34" charset="0"/>
                <a:ea typeface="ＭＳ Ｐゴシック" panose="020B0600070205080204" pitchFamily="34" charset="-128"/>
              </a:rPr>
              <a:t>Borrowing money or having extra cash.</a:t>
            </a:r>
          </a:p>
          <a:p>
            <a:r>
              <a:rPr lang="en-US" altLang="en-US" sz="2000">
                <a:latin typeface="Arial" panose="020B0604020202020204" pitchFamily="34" charset="0"/>
                <a:ea typeface="ＭＳ Ｐゴシック" panose="020B0600070205080204" pitchFamily="34" charset="-128"/>
              </a:rPr>
              <a:t>Visiting and even purchasing from pro-drug abuse (illegal)           web sites. </a:t>
            </a:r>
            <a:endParaRPr lang="en-US" altLang="en-US" sz="1800">
              <a:latin typeface="Arial" panose="020B0604020202020204" pitchFamily="34" charset="0"/>
              <a:ea typeface="ＭＳ Ｐゴシック" panose="020B0600070205080204" pitchFamily="34" charset="-128"/>
            </a:endParaRPr>
          </a:p>
          <a:p>
            <a:pPr lvl="1"/>
            <a:endParaRPr lang="en-US" altLang="en-US">
              <a:latin typeface="Arial" panose="020B0604020202020204" pitchFamily="34" charset="0"/>
              <a:ea typeface="ＭＳ Ｐゴシック" panose="020B0600070205080204"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a:extLst>
              <a:ext uri="{FF2B5EF4-FFF2-40B4-BE49-F238E27FC236}">
                <a16:creationId xmlns:a16="http://schemas.microsoft.com/office/drawing/2014/main" id="{8EC329AD-0FD6-4D40-A620-5FD7F1CD4C9A}"/>
              </a:ext>
            </a:extLst>
          </p:cNvPr>
          <p:cNvSpPr>
            <a:spLocks noGrp="1"/>
          </p:cNvSpPr>
          <p:nvPr>
            <p:ph type="title"/>
          </p:nvPr>
        </p:nvSpPr>
        <p:spPr>
          <a:xfrm>
            <a:off x="722313" y="2819400"/>
            <a:ext cx="7772400" cy="1362075"/>
          </a:xfrm>
        </p:spPr>
        <p:txBody>
          <a:bodyPr/>
          <a:lstStyle/>
          <a:p>
            <a:r>
              <a:rPr lang="en-US" altLang="en-US" cap="none">
                <a:latin typeface="Arial" panose="020B0604020202020204" pitchFamily="34" charset="0"/>
                <a:ea typeface="ＭＳ Ｐゴシック" panose="020B0600070205080204" pitchFamily="34" charset="-128"/>
              </a:rPr>
              <a:t>NOW THAT YOU KNOW…</a:t>
            </a:r>
            <a:br>
              <a:rPr lang="en-US" altLang="en-US" cap="none">
                <a:latin typeface="Arial" panose="020B0604020202020204" pitchFamily="34" charset="0"/>
                <a:ea typeface="ＭＳ Ｐゴシック" panose="020B0600070205080204" pitchFamily="34" charset="-128"/>
              </a:rPr>
            </a:br>
            <a:r>
              <a:rPr lang="en-US" altLang="en-US" cap="none">
                <a:latin typeface="Arial" panose="020B0604020202020204" pitchFamily="34" charset="0"/>
                <a:ea typeface="ＭＳ Ｐゴシック" panose="020B0600070205080204" pitchFamily="34" charset="-128"/>
              </a:rPr>
              <a:t>	DOING YOUR PART…</a:t>
            </a:r>
          </a:p>
        </p:txBody>
      </p:sp>
      <p:sp>
        <p:nvSpPr>
          <p:cNvPr id="48131" name="Rectangle 8">
            <a:extLst>
              <a:ext uri="{FF2B5EF4-FFF2-40B4-BE49-F238E27FC236}">
                <a16:creationId xmlns:a16="http://schemas.microsoft.com/office/drawing/2014/main" id="{F46DA4F0-54DD-2043-96B7-58034884FECA}"/>
              </a:ext>
            </a:extLst>
          </p:cNvPr>
          <p:cNvSpPr>
            <a:spLocks noChangeArrowheads="1"/>
          </p:cNvSpPr>
          <p:nvPr/>
        </p:nvSpPr>
        <p:spPr bwMode="auto">
          <a:xfrm>
            <a:off x="7400925" y="-166688"/>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pic>
        <p:nvPicPr>
          <p:cNvPr id="48132" name="Picture 9" descr="AB03303.bb coach.jpg                                           0013CF8AMacintosh HD                   C5751D12:">
            <a:extLst>
              <a:ext uri="{FF2B5EF4-FFF2-40B4-BE49-F238E27FC236}">
                <a16:creationId xmlns:a16="http://schemas.microsoft.com/office/drawing/2014/main" id="{1F556C7F-DCFC-3F4A-A3CD-BC819AD55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6088" y="4419600"/>
            <a:ext cx="361791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12" descr="5199185.thb.teacher.jpg                                        0013CF8AMacintosh HD                   C5751D12:">
            <a:extLst>
              <a:ext uri="{FF2B5EF4-FFF2-40B4-BE49-F238E27FC236}">
                <a16:creationId xmlns:a16="http://schemas.microsoft.com/office/drawing/2014/main" id="{33E6F659-2F4F-C04E-B025-A66E36E810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413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a:extLst>
              <a:ext uri="{FF2B5EF4-FFF2-40B4-BE49-F238E27FC236}">
                <a16:creationId xmlns:a16="http://schemas.microsoft.com/office/drawing/2014/main" id="{BE5F33EE-1ADD-474B-904B-1CA2F07E684B}"/>
              </a:ext>
            </a:extLst>
          </p:cNvPr>
          <p:cNvSpPr>
            <a:spLocks noGrp="1"/>
          </p:cNvSpPr>
          <p:nvPr>
            <p:ph type="title"/>
          </p:nvPr>
        </p:nvSpPr>
        <p:spPr>
          <a:xfrm>
            <a:off x="457200" y="838200"/>
            <a:ext cx="8229600" cy="838200"/>
          </a:xfrm>
        </p:spPr>
        <p:txBody>
          <a:bodyPr/>
          <a:lstStyle/>
          <a:p>
            <a:r>
              <a:rPr lang="en-US" altLang="en-US" sz="3200" b="1">
                <a:latin typeface="Arial" panose="020B0604020202020204" pitchFamily="34" charset="0"/>
                <a:ea typeface="ＭＳ Ｐゴシック" panose="020B0600070205080204" pitchFamily="34" charset="-128"/>
              </a:rPr>
              <a:t>Who Can Make a Difference?</a:t>
            </a:r>
          </a:p>
        </p:txBody>
      </p:sp>
      <p:sp>
        <p:nvSpPr>
          <p:cNvPr id="50179" name="Content Placeholder 4">
            <a:extLst>
              <a:ext uri="{FF2B5EF4-FFF2-40B4-BE49-F238E27FC236}">
                <a16:creationId xmlns:a16="http://schemas.microsoft.com/office/drawing/2014/main" id="{37EFC808-F7AB-5B4F-B13F-71FAC901B549}"/>
              </a:ext>
            </a:extLst>
          </p:cNvPr>
          <p:cNvSpPr>
            <a:spLocks noGrp="1"/>
          </p:cNvSpPr>
          <p:nvPr>
            <p:ph idx="1"/>
          </p:nvPr>
        </p:nvSpPr>
        <p:spPr>
          <a:xfrm>
            <a:off x="457200" y="1676400"/>
            <a:ext cx="8229600" cy="4297363"/>
          </a:xfrm>
        </p:spPr>
        <p:txBody>
          <a:bodyPr/>
          <a:lstStyle/>
          <a:p>
            <a:r>
              <a:rPr lang="en-US" altLang="en-US" sz="2400">
                <a:latin typeface="Arial" panose="020B0604020202020204" pitchFamily="34" charset="0"/>
                <a:ea typeface="ＭＳ Ｐゴシック" panose="020B0600070205080204" pitchFamily="34" charset="-128"/>
              </a:rPr>
              <a:t>Parents</a:t>
            </a:r>
          </a:p>
          <a:p>
            <a:r>
              <a:rPr lang="en-US" altLang="en-US" sz="2400">
                <a:latin typeface="Arial" panose="020B0604020202020204" pitchFamily="34" charset="0"/>
                <a:ea typeface="ＭＳ Ｐゴシック" panose="020B0600070205080204" pitchFamily="34" charset="-128"/>
              </a:rPr>
              <a:t>Grandparents, aunts/uncles, other family members</a:t>
            </a:r>
          </a:p>
          <a:p>
            <a:r>
              <a:rPr lang="en-US" altLang="en-US" sz="2400">
                <a:latin typeface="Arial" panose="020B0604020202020204" pitchFamily="34" charset="0"/>
                <a:ea typeface="ＭＳ Ｐゴシック" panose="020B0600070205080204" pitchFamily="34" charset="-128"/>
              </a:rPr>
              <a:t>Teachers</a:t>
            </a:r>
          </a:p>
          <a:p>
            <a:r>
              <a:rPr lang="en-US" altLang="en-US" sz="2400">
                <a:latin typeface="Arial" panose="020B0604020202020204" pitchFamily="34" charset="0"/>
                <a:ea typeface="ＭＳ Ｐゴシック" panose="020B0600070205080204" pitchFamily="34" charset="-128"/>
              </a:rPr>
              <a:t>Coaches</a:t>
            </a:r>
          </a:p>
          <a:p>
            <a:r>
              <a:rPr lang="en-US" altLang="en-US" sz="2400">
                <a:latin typeface="Arial" panose="020B0604020202020204" pitchFamily="34" charset="0"/>
                <a:ea typeface="ＭＳ Ｐゴシック" panose="020B0600070205080204" pitchFamily="34" charset="-128"/>
              </a:rPr>
              <a:t>School administrators</a:t>
            </a:r>
          </a:p>
          <a:p>
            <a:r>
              <a:rPr lang="en-US" altLang="en-US" sz="2400">
                <a:latin typeface="Arial" panose="020B0604020202020204" pitchFamily="34" charset="0"/>
                <a:ea typeface="ＭＳ Ｐゴシック" panose="020B0600070205080204" pitchFamily="34" charset="-128"/>
              </a:rPr>
              <a:t>Guidance counselors</a:t>
            </a:r>
          </a:p>
          <a:p>
            <a:r>
              <a:rPr lang="en-US" altLang="en-US" sz="2400">
                <a:latin typeface="Arial" panose="020B0604020202020204" pitchFamily="34" charset="0"/>
                <a:ea typeface="ＭＳ Ｐゴシック" panose="020B0600070205080204" pitchFamily="34" charset="-128"/>
              </a:rPr>
              <a:t>School nurses </a:t>
            </a:r>
          </a:p>
          <a:p>
            <a:r>
              <a:rPr lang="en-US" altLang="en-US" sz="2400">
                <a:latin typeface="Arial" panose="020B0604020202020204" pitchFamily="34" charset="0"/>
                <a:ea typeface="ＭＳ Ｐゴシック" panose="020B0600070205080204" pitchFamily="34" charset="-128"/>
              </a:rPr>
              <a:t>School resource officers</a:t>
            </a:r>
          </a:p>
          <a:p>
            <a:r>
              <a:rPr lang="en-US" altLang="en-US" sz="2400">
                <a:latin typeface="Arial" panose="020B0604020202020204" pitchFamily="34" charset="0"/>
                <a:ea typeface="ＭＳ Ｐゴシック" panose="020B0600070205080204" pitchFamily="34" charset="-128"/>
              </a:rPr>
              <a:t>Community-based healthcare professionals</a:t>
            </a:r>
          </a:p>
        </p:txBody>
      </p:sp>
      <p:pic>
        <p:nvPicPr>
          <p:cNvPr id="50180" name="Picture 8" descr="200365757-009-tea-stu.jpg                                      0013CF8AMacintosh HD                   C5751D12:">
            <a:extLst>
              <a:ext uri="{FF2B5EF4-FFF2-40B4-BE49-F238E27FC236}">
                <a16:creationId xmlns:a16="http://schemas.microsoft.com/office/drawing/2014/main" id="{3759B59C-0ACC-3C4F-AF73-B7EE5BA3F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7350" y="2819400"/>
            <a:ext cx="23685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6" descr="3306-000184.jpg                                                0013CF8AMacintosh HD                   C5751D12:">
            <a:extLst>
              <a:ext uri="{FF2B5EF4-FFF2-40B4-BE49-F238E27FC236}">
                <a16:creationId xmlns:a16="http://schemas.microsoft.com/office/drawing/2014/main" id="{CA250536-31C9-BB4A-B29F-D3767D82AA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8925" y="0"/>
            <a:ext cx="1235075"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7" descr="83304769.jpg                                                   0013CF8AMacintosh HD                   C5751D12:">
            <a:extLst>
              <a:ext uri="{FF2B5EF4-FFF2-40B4-BE49-F238E27FC236}">
                <a16:creationId xmlns:a16="http://schemas.microsoft.com/office/drawing/2014/main" id="{A99A83DA-5234-4645-9C15-A866C70E7C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819400"/>
            <a:ext cx="23685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A3936EF0-BF41-A741-886A-FFFFFF0A520C}"/>
              </a:ext>
            </a:extLst>
          </p:cNvPr>
          <p:cNvSpPr>
            <a:spLocks noGrp="1"/>
          </p:cNvSpPr>
          <p:nvPr>
            <p:ph type="title"/>
          </p:nvPr>
        </p:nvSpPr>
        <p:spPr/>
        <p:txBody>
          <a:bodyPr/>
          <a:lstStyle/>
          <a:p>
            <a:r>
              <a:rPr lang="en-US" altLang="en-US" sz="3200" b="1">
                <a:latin typeface="Arial" panose="020B0604020202020204" pitchFamily="34" charset="0"/>
                <a:ea typeface="ＭＳ Ｐゴシック" panose="020B0600070205080204" pitchFamily="34" charset="-128"/>
              </a:rPr>
              <a:t>Parents, grandparents and others</a:t>
            </a:r>
          </a:p>
        </p:txBody>
      </p:sp>
      <p:sp>
        <p:nvSpPr>
          <p:cNvPr id="52227" name="Content Placeholder 2">
            <a:extLst>
              <a:ext uri="{FF2B5EF4-FFF2-40B4-BE49-F238E27FC236}">
                <a16:creationId xmlns:a16="http://schemas.microsoft.com/office/drawing/2014/main" id="{AA6450ED-2EF2-2643-B764-B43FF0C01F78}"/>
              </a:ext>
            </a:extLst>
          </p:cNvPr>
          <p:cNvSpPr>
            <a:spLocks noGrp="1"/>
          </p:cNvSpPr>
          <p:nvPr>
            <p:ph idx="1"/>
          </p:nvPr>
        </p:nvSpPr>
        <p:spPr>
          <a:xfrm>
            <a:off x="228600" y="1828800"/>
            <a:ext cx="8686800" cy="5029200"/>
          </a:xfrm>
        </p:spPr>
        <p:txBody>
          <a:bodyPr/>
          <a:lstStyle/>
          <a:p>
            <a:pPr lvl="1"/>
            <a:r>
              <a:rPr lang="en-US" altLang="en-US" sz="2400">
                <a:latin typeface="Arial" panose="020B0604020202020204" pitchFamily="34" charset="0"/>
                <a:ea typeface="ＭＳ Ｐゴシック" panose="020B0600070205080204" pitchFamily="34" charset="-128"/>
              </a:rPr>
              <a:t>Many teens report that their parents have the greatest influence on their drug use attitudes and decisions. </a:t>
            </a:r>
          </a:p>
          <a:p>
            <a:pPr lvl="1"/>
            <a:r>
              <a:rPr lang="en-US" altLang="en-US" sz="2400">
                <a:latin typeface="Arial" panose="020B0604020202020204" pitchFamily="34" charset="0"/>
                <a:ea typeface="ＭＳ Ｐゴシック" panose="020B0600070205080204" pitchFamily="34" charset="-128"/>
              </a:rPr>
              <a:t>Kids who continue to learn about the risks of drugs at home are up to 50% less likely to use drugs than those who are not taught about these dangers. </a:t>
            </a:r>
          </a:p>
          <a:p>
            <a:pPr lvl="1"/>
            <a:r>
              <a:rPr lang="en-US" altLang="en-US" sz="2400">
                <a:latin typeface="Arial" panose="020B0604020202020204" pitchFamily="34" charset="0"/>
                <a:ea typeface="ＭＳ Ｐゴシック" panose="020B0600070205080204" pitchFamily="34" charset="-128"/>
              </a:rPr>
              <a:t>Parents (and other family members) are in the best position to reduce access to prescription drugs by locking up medicines and properly disposing of expired or unused medicines.</a:t>
            </a:r>
          </a:p>
          <a:p>
            <a:pPr lvl="1">
              <a:buFont typeface="Wingdings" pitchFamily="2" charset="2"/>
              <a:buNone/>
            </a:pPr>
            <a:endParaRPr lang="en-US" altLang="en-US" sz="1800">
              <a:latin typeface="Arial" panose="020B0604020202020204" pitchFamily="34" charset="0"/>
              <a:ea typeface="ＭＳ Ｐゴシック" panose="020B0600070205080204" pitchFamily="34" charset="-128"/>
            </a:endParaRPr>
          </a:p>
          <a:p>
            <a:pPr lvl="2"/>
            <a:endParaRPr lang="en-US" altLang="en-US">
              <a:latin typeface="Arial" panose="020B0604020202020204" pitchFamily="34" charset="0"/>
              <a:ea typeface="ＭＳ Ｐゴシック" panose="020B0600070205080204" pitchFamily="34" charset="-128"/>
            </a:endParaRPr>
          </a:p>
          <a:p>
            <a:pPr lvl="1"/>
            <a:endParaRPr lang="en-US" altLang="en-US">
              <a:latin typeface="Arial" panose="020B0604020202020204" pitchFamily="34" charset="0"/>
              <a:ea typeface="ＭＳ Ｐゴシック" panose="020B0600070205080204" pitchFamily="34" charset="-128"/>
            </a:endParaRPr>
          </a:p>
          <a:p>
            <a:endParaRPr lang="en-US" altLang="en-US" sz="1800">
              <a:latin typeface="Arial" panose="020B0604020202020204" pitchFamily="34" charset="0"/>
              <a:ea typeface="ＭＳ Ｐゴシック" panose="020B0600070205080204"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E6FEABA-04E1-084C-9700-DD9A50C609FF}"/>
              </a:ext>
            </a:extLst>
          </p:cNvPr>
          <p:cNvSpPr>
            <a:spLocks noGrp="1"/>
          </p:cNvSpPr>
          <p:nvPr>
            <p:ph type="title"/>
          </p:nvPr>
        </p:nvSpPr>
        <p:spPr/>
        <p:txBody>
          <a:bodyPr/>
          <a:lstStyle/>
          <a:p>
            <a:r>
              <a:rPr lang="en-US" altLang="en-US" sz="3200" b="1">
                <a:latin typeface="Arial" panose="020B0604020202020204" pitchFamily="34" charset="0"/>
                <a:ea typeface="ＭＳ Ｐゴシック" panose="020B0600070205080204" pitchFamily="34" charset="-128"/>
              </a:rPr>
              <a:t>Workshop Overview</a:t>
            </a:r>
          </a:p>
        </p:txBody>
      </p:sp>
      <p:sp>
        <p:nvSpPr>
          <p:cNvPr id="17411" name="Content Placeholder 2">
            <a:extLst>
              <a:ext uri="{FF2B5EF4-FFF2-40B4-BE49-F238E27FC236}">
                <a16:creationId xmlns:a16="http://schemas.microsoft.com/office/drawing/2014/main" id="{5E95A978-D3E4-6444-961F-51EE84648E0E}"/>
              </a:ext>
            </a:extLst>
          </p:cNvPr>
          <p:cNvSpPr>
            <a:spLocks noGrp="1"/>
          </p:cNvSpPr>
          <p:nvPr>
            <p:ph idx="1"/>
          </p:nvPr>
        </p:nvSpPr>
        <p:spPr/>
        <p:txBody>
          <a:bodyPr/>
          <a:lstStyle/>
          <a:p>
            <a:r>
              <a:rPr lang="en-US" altLang="en-US" sz="2800">
                <a:latin typeface="Arial" panose="020B0604020202020204" pitchFamily="34" charset="0"/>
                <a:ea typeface="ＭＳ Ｐゴシック" panose="020B0600070205080204" pitchFamily="34" charset="-128"/>
              </a:rPr>
              <a:t>Welcome and Introductions (10 minutes) </a:t>
            </a:r>
          </a:p>
          <a:p>
            <a:r>
              <a:rPr lang="en-US" altLang="en-US" sz="2800">
                <a:latin typeface="Arial" panose="020B0604020202020204" pitchFamily="34" charset="0"/>
                <a:ea typeface="ＭＳ Ｐゴシック" panose="020B0600070205080204" pitchFamily="34" charset="-128"/>
              </a:rPr>
              <a:t>Presentation (25-30 minutes)</a:t>
            </a:r>
          </a:p>
          <a:p>
            <a:r>
              <a:rPr lang="en-US" altLang="en-US" sz="2800">
                <a:latin typeface="Arial" panose="020B0604020202020204" pitchFamily="34" charset="0"/>
                <a:ea typeface="ＭＳ Ｐゴシック" panose="020B0600070205080204" pitchFamily="34" charset="-128"/>
              </a:rPr>
              <a:t>It</a:t>
            </a:r>
            <a:r>
              <a:rPr lang="ja-JP" altLang="en-US" sz="2800">
                <a:latin typeface="Arial" panose="020B0604020202020204" pitchFamily="34" charset="0"/>
                <a:ea typeface="ＭＳ Ｐゴシック" panose="020B0600070205080204" pitchFamily="34" charset="-128"/>
              </a:rPr>
              <a:t>’</a:t>
            </a:r>
            <a:r>
              <a:rPr lang="en-US" altLang="ja-JP" sz="2800">
                <a:latin typeface="Arial" panose="020B0604020202020204" pitchFamily="34" charset="0"/>
                <a:ea typeface="ＭＳ Ｐゴシック" panose="020B0600070205080204" pitchFamily="34" charset="-128"/>
              </a:rPr>
              <a:t>s Your Turn (15 minutes)</a:t>
            </a:r>
          </a:p>
          <a:p>
            <a:r>
              <a:rPr lang="en-US" altLang="en-US" sz="2800">
                <a:latin typeface="Arial" panose="020B0604020202020204" pitchFamily="34" charset="0"/>
                <a:ea typeface="ＭＳ Ｐゴシック" panose="020B0600070205080204" pitchFamily="34" charset="-128"/>
              </a:rPr>
              <a:t>Wrap Up and Evaluation (10 minutes) </a:t>
            </a:r>
          </a:p>
          <a:p>
            <a:endParaRPr lang="en-US" altLang="en-US" sz="2800">
              <a:latin typeface="Arial" panose="020B0604020202020204" pitchFamily="34" charset="0"/>
              <a:ea typeface="ＭＳ Ｐゴシック"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DA3896CC-DEC1-844A-A746-7E20BACAD93D}"/>
              </a:ext>
            </a:extLst>
          </p:cNvPr>
          <p:cNvSpPr>
            <a:spLocks noGrp="1"/>
          </p:cNvSpPr>
          <p:nvPr>
            <p:ph type="title"/>
          </p:nvPr>
        </p:nvSpPr>
        <p:spPr>
          <a:xfrm>
            <a:off x="457200" y="1112838"/>
            <a:ext cx="8229600" cy="838200"/>
          </a:xfrm>
        </p:spPr>
        <p:txBody>
          <a:bodyPr/>
          <a:lstStyle/>
          <a:p>
            <a:r>
              <a:rPr lang="en-US" altLang="en-US" sz="3200" b="1">
                <a:latin typeface="Arial" panose="020B0604020202020204" pitchFamily="34" charset="0"/>
                <a:ea typeface="ＭＳ Ｐゴシック" panose="020B0600070205080204" pitchFamily="34" charset="-128"/>
              </a:rPr>
              <a:t>Educators: teachers, coaches, guidance counselors, advisors and others</a:t>
            </a:r>
          </a:p>
        </p:txBody>
      </p:sp>
      <p:sp>
        <p:nvSpPr>
          <p:cNvPr id="54275" name="Content Placeholder 2">
            <a:extLst>
              <a:ext uri="{FF2B5EF4-FFF2-40B4-BE49-F238E27FC236}">
                <a16:creationId xmlns:a16="http://schemas.microsoft.com/office/drawing/2014/main" id="{3DA6D5BF-EEA1-5A47-9455-6844BFCCC9E8}"/>
              </a:ext>
            </a:extLst>
          </p:cNvPr>
          <p:cNvSpPr>
            <a:spLocks noGrp="1"/>
          </p:cNvSpPr>
          <p:nvPr>
            <p:ph idx="1"/>
          </p:nvPr>
        </p:nvSpPr>
        <p:spPr>
          <a:xfrm>
            <a:off x="457200" y="2179638"/>
            <a:ext cx="8229600" cy="4068762"/>
          </a:xfrm>
        </p:spPr>
        <p:txBody>
          <a:bodyPr/>
          <a:lstStyle/>
          <a:p>
            <a:r>
              <a:rPr lang="en-US" altLang="en-US" sz="2800">
                <a:latin typeface="Arial" panose="020B0604020202020204" pitchFamily="34" charset="0"/>
                <a:ea typeface="ＭＳ Ｐゴシック" panose="020B0600070205080204" pitchFamily="34" charset="-128"/>
              </a:rPr>
              <a:t>Students spend at least 7 hours/day at school--often more time than they spend with parents.</a:t>
            </a:r>
          </a:p>
          <a:p>
            <a:r>
              <a:rPr lang="en-US" altLang="en-US" sz="2800">
                <a:latin typeface="Arial" panose="020B0604020202020204" pitchFamily="34" charset="0"/>
                <a:ea typeface="ＭＳ Ｐゴシック" panose="020B0600070205080204" pitchFamily="34" charset="-128"/>
              </a:rPr>
              <a:t>For many students, school may be the one place they can find a supportive adult to talk to. </a:t>
            </a:r>
          </a:p>
          <a:p>
            <a:r>
              <a:rPr lang="en-US" altLang="en-US" sz="2800">
                <a:latin typeface="Arial" panose="020B0604020202020204" pitchFamily="34" charset="0"/>
                <a:ea typeface="ＭＳ Ｐゴシック" panose="020B0600070205080204" pitchFamily="34" charset="-128"/>
              </a:rPr>
              <a:t>Educators or counselors may see behavior changes and intervene before parents do.</a:t>
            </a:r>
          </a:p>
          <a:p>
            <a:endParaRPr lang="en-US" altLang="en-US" sz="1800">
              <a:latin typeface="Arial" panose="020B0604020202020204" pitchFamily="34" charset="0"/>
              <a:ea typeface="ＭＳ Ｐゴシック" panose="020B0600070205080204" pitchFamily="34"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DAC0DFB8-88AA-934A-8734-201142256CF5}"/>
              </a:ext>
            </a:extLst>
          </p:cNvPr>
          <p:cNvSpPr>
            <a:spLocks noGrp="1"/>
          </p:cNvSpPr>
          <p:nvPr>
            <p:ph type="title"/>
          </p:nvPr>
        </p:nvSpPr>
        <p:spPr/>
        <p:txBody>
          <a:bodyPr/>
          <a:lstStyle/>
          <a:p>
            <a:r>
              <a:rPr lang="en-US" altLang="en-US" sz="3200" b="1">
                <a:latin typeface="Arial" panose="020B0604020202020204" pitchFamily="34" charset="0"/>
                <a:ea typeface="ＭＳ Ｐゴシック" panose="020B0600070205080204" pitchFamily="34" charset="-128"/>
              </a:rPr>
              <a:t>Healthcare providers</a:t>
            </a:r>
          </a:p>
        </p:txBody>
      </p:sp>
      <p:sp>
        <p:nvSpPr>
          <p:cNvPr id="56323" name="Content Placeholder 2">
            <a:extLst>
              <a:ext uri="{FF2B5EF4-FFF2-40B4-BE49-F238E27FC236}">
                <a16:creationId xmlns:a16="http://schemas.microsoft.com/office/drawing/2014/main" id="{4426A5D6-A19B-7942-B2D4-EDD34C05C4F4}"/>
              </a:ext>
            </a:extLst>
          </p:cNvPr>
          <p:cNvSpPr>
            <a:spLocks noGrp="1"/>
          </p:cNvSpPr>
          <p:nvPr>
            <p:ph idx="1"/>
          </p:nvPr>
        </p:nvSpPr>
        <p:spPr/>
        <p:txBody>
          <a:bodyPr/>
          <a:lstStyle/>
          <a:p>
            <a:r>
              <a:rPr lang="en-US" altLang="en-US" sz="2400">
                <a:latin typeface="Arial" panose="020B0604020202020204" pitchFamily="34" charset="0"/>
                <a:ea typeface="ＭＳ Ｐゴシック" panose="020B0600070205080204" pitchFamily="34" charset="-128"/>
              </a:rPr>
              <a:t>Are well positioned to assess emotional and physical development of teenage patients, as well as their adjustment to life changes and stressors.</a:t>
            </a:r>
          </a:p>
          <a:p>
            <a:r>
              <a:rPr lang="en-US" altLang="en-US" sz="2400">
                <a:latin typeface="Arial" panose="020B0604020202020204" pitchFamily="34" charset="0"/>
                <a:ea typeface="ＭＳ Ｐゴシック" panose="020B0600070205080204" pitchFamily="34" charset="-128"/>
              </a:rPr>
              <a:t>Can talk to teens about drug-taking behaviors, especially with those who show signs of being at risk for misusing or abusing drugs.</a:t>
            </a:r>
          </a:p>
          <a:p>
            <a:r>
              <a:rPr lang="en-US" altLang="en-US" sz="2400">
                <a:latin typeface="Arial" panose="020B0604020202020204" pitchFamily="34" charset="0"/>
                <a:ea typeface="ＭＳ Ｐゴシック" panose="020B0600070205080204" pitchFamily="34" charset="-128"/>
              </a:rPr>
              <a:t>Have the skills and training needed to identify Rx drug abuse and help teens and their parents recognize any problems early on.</a:t>
            </a:r>
          </a:p>
          <a:p>
            <a:endParaRPr lang="en-US" altLang="en-US" sz="1800">
              <a:latin typeface="Arial" panose="020B0604020202020204" pitchFamily="34" charset="0"/>
              <a:ea typeface="ＭＳ Ｐゴシック" panose="020B0600070205080204" pitchFamily="34" charset="-128"/>
            </a:endParaRPr>
          </a:p>
          <a:p>
            <a:endParaRPr lang="en-US" altLang="en-US" sz="1800">
              <a:latin typeface="Arial" panose="020B0604020202020204" pitchFamily="34" charset="0"/>
              <a:ea typeface="ＭＳ Ｐゴシック" panose="020B0600070205080204"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B052AE68-FAEB-F149-BA1D-82DAF47B4C52}"/>
              </a:ext>
            </a:extLst>
          </p:cNvPr>
          <p:cNvSpPr>
            <a:spLocks noGrp="1"/>
          </p:cNvSpPr>
          <p:nvPr>
            <p:ph type="title"/>
          </p:nvPr>
        </p:nvSpPr>
        <p:spPr>
          <a:xfrm>
            <a:off x="228600" y="990600"/>
            <a:ext cx="8915400" cy="838200"/>
          </a:xfrm>
        </p:spPr>
        <p:txBody>
          <a:bodyPr/>
          <a:lstStyle/>
          <a:p>
            <a:r>
              <a:rPr lang="en-US" altLang="en-US" sz="3600" b="1">
                <a:latin typeface="Arial" panose="020B0604020202020204" pitchFamily="34" charset="0"/>
                <a:ea typeface="ＭＳ Ｐゴシック" panose="020B0600070205080204" pitchFamily="34" charset="-128"/>
              </a:rPr>
              <a:t>Talking to Teens Works</a:t>
            </a:r>
            <a:endParaRPr lang="en-US" altLang="en-US" sz="3600">
              <a:latin typeface="Arial" panose="020B0604020202020204" pitchFamily="34" charset="0"/>
              <a:ea typeface="ＭＳ Ｐゴシック" panose="020B0600070205080204" pitchFamily="34" charset="-128"/>
            </a:endParaRPr>
          </a:p>
        </p:txBody>
      </p:sp>
      <p:sp>
        <p:nvSpPr>
          <p:cNvPr id="58371" name="Content Placeholder 2">
            <a:extLst>
              <a:ext uri="{FF2B5EF4-FFF2-40B4-BE49-F238E27FC236}">
                <a16:creationId xmlns:a16="http://schemas.microsoft.com/office/drawing/2014/main" id="{9B44F491-28CE-994B-8583-D94183D1E7D8}"/>
              </a:ext>
            </a:extLst>
          </p:cNvPr>
          <p:cNvSpPr>
            <a:spLocks noGrp="1"/>
          </p:cNvSpPr>
          <p:nvPr>
            <p:ph idx="1"/>
          </p:nvPr>
        </p:nvSpPr>
        <p:spPr/>
        <p:txBody>
          <a:bodyPr/>
          <a:lstStyle/>
          <a:p>
            <a:endParaRPr lang="en-US" altLang="en-US" sz="1800">
              <a:latin typeface="Arial" panose="020B0604020202020204" pitchFamily="34" charset="0"/>
              <a:ea typeface="ＭＳ Ｐゴシック" panose="020B0600070205080204" pitchFamily="34" charset="-128"/>
            </a:endParaRPr>
          </a:p>
          <a:p>
            <a:endParaRPr lang="en-US" altLang="en-US" sz="1800">
              <a:latin typeface="Arial" panose="020B0604020202020204" pitchFamily="34" charset="0"/>
              <a:ea typeface="ＭＳ Ｐゴシック" panose="020B0600070205080204" pitchFamily="34" charset="-128"/>
            </a:endParaRPr>
          </a:p>
        </p:txBody>
      </p:sp>
      <p:pic>
        <p:nvPicPr>
          <p:cNvPr id="58372" name="Picture 5" descr="drug use.png                                                   0013CF8AMacintosh HD                   C5751D12:">
            <a:extLst>
              <a:ext uri="{FF2B5EF4-FFF2-40B4-BE49-F238E27FC236}">
                <a16:creationId xmlns:a16="http://schemas.microsoft.com/office/drawing/2014/main" id="{CA9144E2-2778-4742-B22E-C43970EC7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0097" b="4404"/>
          <a:stretch>
            <a:fillRect/>
          </a:stretch>
        </p:blipFill>
        <p:spPr bwMode="auto">
          <a:xfrm>
            <a:off x="2438400" y="1957388"/>
            <a:ext cx="4800600" cy="3986212"/>
          </a:xfrm>
          <a:prstGeom prst="rect">
            <a:avLst/>
          </a:prstGeom>
          <a:noFill/>
          <a:ln w="50800">
            <a:solidFill>
              <a:srgbClr val="FFCA08"/>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E033CD7A-0458-FA43-8464-4FB9E3E79B0B}"/>
              </a:ext>
            </a:extLst>
          </p:cNvPr>
          <p:cNvSpPr>
            <a:spLocks noGrp="1"/>
          </p:cNvSpPr>
          <p:nvPr>
            <p:ph type="title"/>
          </p:nvPr>
        </p:nvSpPr>
        <p:spPr>
          <a:xfrm>
            <a:off x="457200" y="914400"/>
            <a:ext cx="8229600" cy="838200"/>
          </a:xfrm>
        </p:spPr>
        <p:txBody>
          <a:bodyPr/>
          <a:lstStyle/>
          <a:p>
            <a:r>
              <a:rPr lang="en-US" altLang="en-US" sz="3200" b="1">
                <a:latin typeface="Arial" panose="020B0604020202020204" pitchFamily="34" charset="0"/>
                <a:ea typeface="ＭＳ Ｐゴシック" panose="020B0600070205080204" pitchFamily="34" charset="-128"/>
              </a:rPr>
              <a:t>Talking to Teens About Rx Drug Abuse</a:t>
            </a:r>
          </a:p>
        </p:txBody>
      </p:sp>
      <p:sp>
        <p:nvSpPr>
          <p:cNvPr id="60419" name="Content Placeholder 2">
            <a:extLst>
              <a:ext uri="{FF2B5EF4-FFF2-40B4-BE49-F238E27FC236}">
                <a16:creationId xmlns:a16="http://schemas.microsoft.com/office/drawing/2014/main" id="{3174441E-506F-C44F-B36F-BD0D5A8DE17A}"/>
              </a:ext>
            </a:extLst>
          </p:cNvPr>
          <p:cNvSpPr>
            <a:spLocks noGrp="1"/>
          </p:cNvSpPr>
          <p:nvPr>
            <p:ph idx="1"/>
          </p:nvPr>
        </p:nvSpPr>
        <p:spPr>
          <a:xfrm>
            <a:off x="533400" y="1752600"/>
            <a:ext cx="8458200" cy="4572000"/>
          </a:xfrm>
        </p:spPr>
        <p:txBody>
          <a:bodyPr/>
          <a:lstStyle/>
          <a:p>
            <a:pPr>
              <a:buFont typeface="Wingdings" pitchFamily="2" charset="2"/>
              <a:buNone/>
            </a:pPr>
            <a:r>
              <a:rPr lang="en-US" altLang="en-US" sz="2800" u="sng">
                <a:latin typeface="Arial" panose="020B0604020202020204" pitchFamily="34" charset="0"/>
                <a:ea typeface="ＭＳ Ｐゴシック" panose="020B0600070205080204" pitchFamily="34" charset="-128"/>
              </a:rPr>
              <a:t>Brief screening/intervention</a:t>
            </a:r>
          </a:p>
          <a:p>
            <a:r>
              <a:rPr lang="en-US" altLang="en-US" sz="2600">
                <a:latin typeface="Arial" panose="020B0604020202020204" pitchFamily="34" charset="0"/>
                <a:ea typeface="ＭＳ Ｐゴシック" panose="020B0600070205080204" pitchFamily="34" charset="-128"/>
              </a:rPr>
              <a:t>A conversation in the hallway, in the car or on the field can make a difference.</a:t>
            </a:r>
          </a:p>
          <a:p>
            <a:pPr>
              <a:buFont typeface="Wingdings" pitchFamily="2" charset="2"/>
              <a:buNone/>
            </a:pPr>
            <a:r>
              <a:rPr lang="en-US" altLang="en-US" sz="2800" u="sng">
                <a:latin typeface="Arial" panose="020B0604020202020204" pitchFamily="34" charset="0"/>
                <a:ea typeface="ＭＳ Ｐゴシック" panose="020B0600070205080204" pitchFamily="34" charset="-128"/>
              </a:rPr>
              <a:t>Empathize with teens </a:t>
            </a:r>
          </a:p>
          <a:p>
            <a:r>
              <a:rPr lang="en-US" altLang="en-US" sz="2600">
                <a:latin typeface="Arial" panose="020B0604020202020204" pitchFamily="34" charset="0"/>
                <a:ea typeface="ＭＳ Ｐゴシック" panose="020B0600070205080204" pitchFamily="34" charset="-128"/>
              </a:rPr>
              <a:t>Validate common stressors facing teens (pressure to excel academically, fit in with peers, find their place in the world).</a:t>
            </a:r>
          </a:p>
          <a:p>
            <a:r>
              <a:rPr lang="en-US" altLang="en-US" sz="2600">
                <a:latin typeface="Arial" panose="020B0604020202020204" pitchFamily="34" charset="0"/>
                <a:ea typeface="ＭＳ Ｐゴシック" panose="020B0600070205080204" pitchFamily="34" charset="-128"/>
              </a:rPr>
              <a:t>Provide healthy alternatives for coping (exercise, playing sports, drug-free social activities).</a:t>
            </a:r>
          </a:p>
          <a:p>
            <a:pPr lvl="1"/>
            <a:endParaRPr lang="en-US" altLang="en-US">
              <a:latin typeface="Arial" panose="020B0604020202020204" pitchFamily="34" charset="0"/>
              <a:ea typeface="ＭＳ Ｐゴシック" panose="020B0600070205080204" pitchFamily="34" charset="-128"/>
            </a:endParaRPr>
          </a:p>
          <a:p>
            <a:endParaRPr lang="en-US" altLang="en-US" sz="1800">
              <a:latin typeface="Arial" panose="020B0604020202020204" pitchFamily="34" charset="0"/>
              <a:ea typeface="ＭＳ Ｐゴシック" panose="020B0600070205080204" pitchFamily="34" charset="-128"/>
            </a:endParaRPr>
          </a:p>
          <a:p>
            <a:pPr lvl="3"/>
            <a:endParaRPr lang="en-US" altLang="en-US">
              <a:latin typeface="Arial" panose="020B0604020202020204" pitchFamily="34" charset="0"/>
              <a:ea typeface="ＭＳ Ｐゴシック" panose="020B0600070205080204" pitchFamily="34" charset="-128"/>
            </a:endParaRPr>
          </a:p>
          <a:p>
            <a:endParaRPr lang="en-US" altLang="en-US" sz="1800">
              <a:latin typeface="Arial" panose="020B0604020202020204" pitchFamily="34" charset="0"/>
              <a:ea typeface="ＭＳ Ｐゴシック" panose="020B0600070205080204"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6610D3AC-766B-B045-B519-ADE31595F01E}"/>
              </a:ext>
            </a:extLst>
          </p:cNvPr>
          <p:cNvSpPr>
            <a:spLocks noGrp="1"/>
          </p:cNvSpPr>
          <p:nvPr>
            <p:ph type="title"/>
          </p:nvPr>
        </p:nvSpPr>
        <p:spPr/>
        <p:txBody>
          <a:bodyPr/>
          <a:lstStyle/>
          <a:p>
            <a:r>
              <a:rPr lang="en-US" altLang="en-US" sz="3200" b="1">
                <a:latin typeface="Arial" panose="020B0604020202020204" pitchFamily="34" charset="0"/>
                <a:ea typeface="ＭＳ Ｐゴシック" panose="020B0600070205080204" pitchFamily="34" charset="-128"/>
              </a:rPr>
              <a:t>Talking to Teens About Rx Drug Abuse</a:t>
            </a:r>
            <a:endParaRPr lang="en-US" altLang="en-US" sz="3200">
              <a:latin typeface="Arial" panose="020B0604020202020204" pitchFamily="34" charset="0"/>
              <a:ea typeface="ＭＳ Ｐゴシック" panose="020B0600070205080204" pitchFamily="34" charset="-128"/>
            </a:endParaRPr>
          </a:p>
        </p:txBody>
      </p:sp>
      <p:sp>
        <p:nvSpPr>
          <p:cNvPr id="62467" name="Content Placeholder 2">
            <a:extLst>
              <a:ext uri="{FF2B5EF4-FFF2-40B4-BE49-F238E27FC236}">
                <a16:creationId xmlns:a16="http://schemas.microsoft.com/office/drawing/2014/main" id="{8C83CD5B-1932-AE4E-884B-2C09316B83C7}"/>
              </a:ext>
            </a:extLst>
          </p:cNvPr>
          <p:cNvSpPr>
            <a:spLocks noGrp="1"/>
          </p:cNvSpPr>
          <p:nvPr>
            <p:ph idx="1"/>
          </p:nvPr>
        </p:nvSpPr>
        <p:spPr>
          <a:xfrm>
            <a:off x="533400" y="1905000"/>
            <a:ext cx="8229600" cy="4572000"/>
          </a:xfrm>
        </p:spPr>
        <p:txBody>
          <a:bodyPr/>
          <a:lstStyle/>
          <a:p>
            <a:pPr>
              <a:buFont typeface="Wingdings" pitchFamily="2" charset="2"/>
              <a:buNone/>
            </a:pPr>
            <a:r>
              <a:rPr lang="ja-JP" altLang="en-US" sz="2400" u="sng">
                <a:latin typeface="Arial" panose="020B0604020202020204" pitchFamily="34" charset="0"/>
                <a:ea typeface="ＭＳ Ｐゴシック" panose="020B0600070205080204" pitchFamily="34" charset="-128"/>
              </a:rPr>
              <a:t>“</a:t>
            </a:r>
            <a:r>
              <a:rPr lang="en-US" altLang="ja-JP" sz="2400" u="sng">
                <a:latin typeface="Arial" panose="020B0604020202020204" pitchFamily="34" charset="0"/>
                <a:ea typeface="ＭＳ Ｐゴシック" panose="020B0600070205080204" pitchFamily="34" charset="-128"/>
              </a:rPr>
              <a:t>Denormalize</a:t>
            </a:r>
            <a:r>
              <a:rPr lang="ja-JP" altLang="en-US" sz="2400" u="sng">
                <a:latin typeface="Arial" panose="020B0604020202020204" pitchFamily="34" charset="0"/>
                <a:ea typeface="ＭＳ Ｐゴシック" panose="020B0600070205080204" pitchFamily="34" charset="-128"/>
              </a:rPr>
              <a:t>”</a:t>
            </a:r>
            <a:r>
              <a:rPr lang="en-US" altLang="ja-JP" sz="2400" u="sng">
                <a:latin typeface="Arial" panose="020B0604020202020204" pitchFamily="34" charset="0"/>
                <a:ea typeface="ＭＳ Ｐゴシック" panose="020B0600070205080204" pitchFamily="34" charset="-128"/>
              </a:rPr>
              <a:t> the behavior</a:t>
            </a:r>
          </a:p>
          <a:p>
            <a:pPr lvl="1"/>
            <a:r>
              <a:rPr lang="en-US" altLang="en-US" sz="1800">
                <a:latin typeface="Arial" panose="020B0604020202020204" pitchFamily="34" charset="0"/>
                <a:ea typeface="ＭＳ Ｐゴシック" panose="020B0600070205080204" pitchFamily="34" charset="-128"/>
              </a:rPr>
              <a:t>Most teens are not abusing prescription drugs. </a:t>
            </a:r>
          </a:p>
          <a:p>
            <a:pPr>
              <a:buFont typeface="Wingdings" pitchFamily="2" charset="2"/>
              <a:buNone/>
            </a:pPr>
            <a:r>
              <a:rPr lang="en-US" altLang="en-US" sz="2400" u="sng">
                <a:latin typeface="Arial" panose="020B0604020202020204" pitchFamily="34" charset="0"/>
                <a:ea typeface="ＭＳ Ｐゴシック" panose="020B0600070205080204" pitchFamily="34" charset="-128"/>
              </a:rPr>
              <a:t>Debunk common myths</a:t>
            </a:r>
          </a:p>
          <a:p>
            <a:pPr lvl="1"/>
            <a:r>
              <a:rPr lang="en-US" altLang="en-US" sz="1800">
                <a:latin typeface="Arial" panose="020B0604020202020204" pitchFamily="34" charset="0"/>
                <a:ea typeface="ＭＳ Ｐゴシック" panose="020B0600070205080204" pitchFamily="34" charset="-128"/>
              </a:rPr>
              <a:t>Misuse and abuse of prescription medications is as dangerous as misuse and abuse of other substances and can be as addictive. </a:t>
            </a:r>
          </a:p>
          <a:p>
            <a:pPr lvl="1"/>
            <a:r>
              <a:rPr lang="en-US" altLang="en-US" sz="1800">
                <a:latin typeface="Arial" panose="020B0604020202020204" pitchFamily="34" charset="0"/>
                <a:ea typeface="ＭＳ Ｐゴシック" panose="020B0600070205080204" pitchFamily="34" charset="-128"/>
              </a:rPr>
              <a:t>It</a:t>
            </a:r>
            <a:r>
              <a:rPr lang="ja-JP" altLang="en-US" sz="1800">
                <a:latin typeface="Arial" panose="020B0604020202020204" pitchFamily="34" charset="0"/>
                <a:ea typeface="ＭＳ Ｐゴシック" panose="020B0600070205080204" pitchFamily="34" charset="-128"/>
              </a:rPr>
              <a:t>’</a:t>
            </a:r>
            <a:r>
              <a:rPr lang="en-US" altLang="ja-JP" sz="1800">
                <a:latin typeface="Arial" panose="020B0604020202020204" pitchFamily="34" charset="0"/>
                <a:ea typeface="ＭＳ Ｐゴシック" panose="020B0600070205080204" pitchFamily="34" charset="-128"/>
              </a:rPr>
              <a:t>s not okay to misuse these drugs, even </a:t>
            </a:r>
            <a:r>
              <a:rPr lang="ja-JP" altLang="en-US" sz="1800">
                <a:latin typeface="Arial" panose="020B0604020202020204" pitchFamily="34" charset="0"/>
                <a:ea typeface="ＭＳ Ｐゴシック" panose="020B0600070205080204" pitchFamily="34" charset="-128"/>
              </a:rPr>
              <a:t>“</a:t>
            </a:r>
            <a:r>
              <a:rPr lang="en-US" altLang="ja-JP" sz="1800">
                <a:latin typeface="Arial" panose="020B0604020202020204" pitchFamily="34" charset="0"/>
                <a:ea typeface="ＭＳ Ｐゴシック" panose="020B0600070205080204" pitchFamily="34" charset="-128"/>
              </a:rPr>
              <a:t>once and a while.</a:t>
            </a:r>
            <a:r>
              <a:rPr lang="ja-JP" altLang="en-US" sz="1800">
                <a:latin typeface="Arial" panose="020B0604020202020204" pitchFamily="34" charset="0"/>
                <a:ea typeface="ＭＳ Ｐゴシック" panose="020B0600070205080204" pitchFamily="34" charset="-128"/>
              </a:rPr>
              <a:t>”</a:t>
            </a:r>
            <a:endParaRPr lang="en-US" altLang="ja-JP" sz="1800">
              <a:latin typeface="Arial" panose="020B0604020202020204" pitchFamily="34" charset="0"/>
              <a:ea typeface="ＭＳ Ｐゴシック" panose="020B0600070205080204" pitchFamily="34" charset="-128"/>
            </a:endParaRPr>
          </a:p>
          <a:p>
            <a:pPr>
              <a:buFont typeface="Wingdings" pitchFamily="2" charset="2"/>
              <a:buNone/>
            </a:pPr>
            <a:r>
              <a:rPr lang="en-US" altLang="en-US" sz="2400" u="sng">
                <a:latin typeface="Arial" panose="020B0604020202020204" pitchFamily="34" charset="0"/>
                <a:ea typeface="ＭＳ Ｐゴシック" panose="020B0600070205080204" pitchFamily="34" charset="-128"/>
              </a:rPr>
              <a:t>If you are a parent</a:t>
            </a:r>
          </a:p>
          <a:p>
            <a:pPr lvl="1"/>
            <a:r>
              <a:rPr lang="en-US" altLang="en-US" sz="1800">
                <a:latin typeface="Arial" panose="020B0604020202020204" pitchFamily="34" charset="0"/>
                <a:ea typeface="ＭＳ Ｐゴシック" panose="020B0600070205080204" pitchFamily="34" charset="-128"/>
              </a:rPr>
              <a:t>Be mindful about how you use and talk about medicines in front of teens.</a:t>
            </a:r>
          </a:p>
          <a:p>
            <a:pPr lvl="1"/>
            <a:endParaRPr lang="en-US" altLang="en-US" sz="1800">
              <a:latin typeface="Arial" panose="020B0604020202020204" pitchFamily="34" charset="0"/>
              <a:ea typeface="ＭＳ Ｐゴシック" panose="020B0600070205080204" pitchFamily="34" charset="-128"/>
            </a:endParaRPr>
          </a:p>
          <a:p>
            <a:pPr lvl="1"/>
            <a:endParaRPr lang="en-US" altLang="en-US">
              <a:latin typeface="Arial" panose="020B0604020202020204" pitchFamily="34" charset="0"/>
              <a:ea typeface="ＭＳ Ｐゴシック" panose="020B0600070205080204"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2AC40792-CF99-1941-A9D4-4D59CAEAB5E0}"/>
              </a:ext>
            </a:extLst>
          </p:cNvPr>
          <p:cNvSpPr>
            <a:spLocks noGrp="1"/>
          </p:cNvSpPr>
          <p:nvPr>
            <p:ph type="title"/>
          </p:nvPr>
        </p:nvSpPr>
        <p:spPr>
          <a:xfrm>
            <a:off x="457200" y="990600"/>
            <a:ext cx="8534400" cy="838200"/>
          </a:xfrm>
        </p:spPr>
        <p:txBody>
          <a:bodyPr/>
          <a:lstStyle/>
          <a:p>
            <a:r>
              <a:rPr lang="en-US" altLang="en-US" sz="3200" b="1">
                <a:latin typeface="Arial" panose="020B0604020202020204" pitchFamily="34" charset="0"/>
                <a:ea typeface="ＭＳ Ｐゴシック" panose="020B0600070205080204" pitchFamily="34" charset="-128"/>
              </a:rPr>
              <a:t>Talking to Teens About Rx Drug Abuse</a:t>
            </a:r>
            <a:endParaRPr lang="en-US" altLang="en-US" sz="3200">
              <a:latin typeface="Arial" panose="020B0604020202020204" pitchFamily="34" charset="0"/>
              <a:ea typeface="ＭＳ Ｐゴシック" panose="020B0600070205080204" pitchFamily="34" charset="-128"/>
            </a:endParaRPr>
          </a:p>
        </p:txBody>
      </p:sp>
      <p:sp>
        <p:nvSpPr>
          <p:cNvPr id="64515" name="Content Placeholder 2">
            <a:extLst>
              <a:ext uri="{FF2B5EF4-FFF2-40B4-BE49-F238E27FC236}">
                <a16:creationId xmlns:a16="http://schemas.microsoft.com/office/drawing/2014/main" id="{751B43C8-A427-B940-B12B-9057E39F8A96}"/>
              </a:ext>
            </a:extLst>
          </p:cNvPr>
          <p:cNvSpPr>
            <a:spLocks noGrp="1"/>
          </p:cNvSpPr>
          <p:nvPr>
            <p:ph idx="1"/>
          </p:nvPr>
        </p:nvSpPr>
        <p:spPr>
          <a:xfrm>
            <a:off x="457200" y="1874838"/>
            <a:ext cx="8229600" cy="4525962"/>
          </a:xfrm>
        </p:spPr>
        <p:txBody>
          <a:bodyPr/>
          <a:lstStyle/>
          <a:p>
            <a:r>
              <a:rPr lang="en-US" altLang="en-US" sz="2800">
                <a:latin typeface="Arial" panose="020B0604020202020204" pitchFamily="34" charset="0"/>
                <a:ea typeface="ＭＳ Ｐゴシック" panose="020B0600070205080204" pitchFamily="34" charset="-128"/>
              </a:rPr>
              <a:t>Give teens an escape route</a:t>
            </a:r>
          </a:p>
          <a:p>
            <a:pPr lvl="1"/>
            <a:r>
              <a:rPr lang="en-US" altLang="en-US" sz="2400">
                <a:latin typeface="Arial" panose="020B0604020202020204" pitchFamily="34" charset="0"/>
                <a:ea typeface="ＭＳ Ｐゴシック" panose="020B0600070205080204" pitchFamily="34" charset="-128"/>
              </a:rPr>
              <a:t>Teach them how to get out of a bad situation.</a:t>
            </a:r>
          </a:p>
          <a:p>
            <a:pPr lvl="1"/>
            <a:r>
              <a:rPr lang="en-US" altLang="en-US" sz="2400">
                <a:latin typeface="Arial" panose="020B0604020202020204" pitchFamily="34" charset="0"/>
                <a:ea typeface="ＭＳ Ｐゴシック" panose="020B0600070205080204" pitchFamily="34" charset="-128"/>
              </a:rPr>
              <a:t>Suggest a response they can use so they don</a:t>
            </a:r>
            <a:r>
              <a:rPr lang="ja-JP" altLang="en-US" sz="2400">
                <a:latin typeface="Arial" panose="020B0604020202020204" pitchFamily="34" charset="0"/>
                <a:ea typeface="ＭＳ Ｐゴシック" panose="020B0600070205080204" pitchFamily="34" charset="-128"/>
              </a:rPr>
              <a:t>’</a:t>
            </a:r>
            <a:r>
              <a:rPr lang="en-US" altLang="ja-JP" sz="2400">
                <a:latin typeface="Arial" panose="020B0604020202020204" pitchFamily="34" charset="0"/>
                <a:ea typeface="ＭＳ Ｐゴシック" panose="020B0600070205080204" pitchFamily="34" charset="-128"/>
              </a:rPr>
              <a:t>t              feel </a:t>
            </a:r>
            <a:r>
              <a:rPr lang="ja-JP" altLang="en-US" sz="2400">
                <a:latin typeface="Arial" panose="020B0604020202020204" pitchFamily="34" charset="0"/>
                <a:ea typeface="ＭＳ Ｐゴシック" panose="020B0600070205080204" pitchFamily="34" charset="-128"/>
              </a:rPr>
              <a:t>“</a:t>
            </a:r>
            <a:r>
              <a:rPr lang="en-US" altLang="ja-JP" sz="2400">
                <a:latin typeface="Arial" panose="020B0604020202020204" pitchFamily="34" charset="0"/>
                <a:ea typeface="ＭＳ Ｐゴシック" panose="020B0600070205080204" pitchFamily="34" charset="-128"/>
              </a:rPr>
              <a:t>uncool.</a:t>
            </a:r>
            <a:r>
              <a:rPr lang="ja-JP" altLang="en-US" sz="2400">
                <a:latin typeface="Arial" panose="020B0604020202020204" pitchFamily="34" charset="0"/>
                <a:ea typeface="ＭＳ Ｐゴシック" panose="020B0600070205080204" pitchFamily="34" charset="-128"/>
              </a:rPr>
              <a:t>”</a:t>
            </a:r>
            <a:r>
              <a:rPr lang="en-US" altLang="ja-JP" sz="2400">
                <a:latin typeface="Arial" panose="020B0604020202020204" pitchFamily="34" charset="0"/>
                <a:ea typeface="ＭＳ Ｐゴシック" panose="020B0600070205080204" pitchFamily="34" charset="-128"/>
              </a:rPr>
              <a:t> </a:t>
            </a:r>
          </a:p>
          <a:p>
            <a:pPr lvl="2"/>
            <a:r>
              <a:rPr lang="ja-JP" altLang="en-US" sz="1800">
                <a:latin typeface="Arial" panose="020B0604020202020204" pitchFamily="34" charset="0"/>
                <a:ea typeface="ＭＳ Ｐゴシック" panose="020B0600070205080204" pitchFamily="34" charset="-128"/>
              </a:rPr>
              <a:t>“</a:t>
            </a:r>
            <a:r>
              <a:rPr lang="en-US" altLang="ja-JP" sz="1800">
                <a:latin typeface="Arial" panose="020B0604020202020204" pitchFamily="34" charset="0"/>
                <a:ea typeface="ＭＳ Ｐゴシック" panose="020B0600070205080204" pitchFamily="34" charset="-128"/>
              </a:rPr>
              <a:t>I don</a:t>
            </a:r>
            <a:r>
              <a:rPr lang="ja-JP" altLang="en-US" sz="1800">
                <a:latin typeface="Arial" panose="020B0604020202020204" pitchFamily="34" charset="0"/>
                <a:ea typeface="ＭＳ Ｐゴシック" panose="020B0600070205080204" pitchFamily="34" charset="-128"/>
              </a:rPr>
              <a:t>’</a:t>
            </a:r>
            <a:r>
              <a:rPr lang="en-US" altLang="ja-JP" sz="1800">
                <a:latin typeface="Arial" panose="020B0604020202020204" pitchFamily="34" charset="0"/>
                <a:ea typeface="ＭＳ Ｐゴシック" panose="020B0600070205080204" pitchFamily="34" charset="-128"/>
              </a:rPr>
              <a:t>t want to ruin my season/get in trouble with the coach.</a:t>
            </a:r>
            <a:r>
              <a:rPr lang="ja-JP" altLang="en-US" sz="1800">
                <a:latin typeface="Arial" panose="020B0604020202020204" pitchFamily="34" charset="0"/>
                <a:ea typeface="ＭＳ Ｐゴシック" panose="020B0600070205080204" pitchFamily="34" charset="-128"/>
              </a:rPr>
              <a:t>”</a:t>
            </a:r>
            <a:endParaRPr lang="en-US" altLang="ja-JP" sz="1800">
              <a:latin typeface="Arial" panose="020B0604020202020204" pitchFamily="34" charset="0"/>
              <a:ea typeface="ＭＳ Ｐゴシック" panose="020B0600070205080204" pitchFamily="34" charset="-128"/>
            </a:endParaRPr>
          </a:p>
          <a:p>
            <a:pPr lvl="2"/>
            <a:r>
              <a:rPr lang="ja-JP" altLang="en-US" sz="1800">
                <a:latin typeface="Arial" panose="020B0604020202020204" pitchFamily="34" charset="0"/>
                <a:ea typeface="ＭＳ Ｐゴシック" panose="020B0600070205080204" pitchFamily="34" charset="-128"/>
              </a:rPr>
              <a:t>“</a:t>
            </a:r>
            <a:r>
              <a:rPr lang="en-US" altLang="ja-JP" sz="1800">
                <a:latin typeface="Arial" panose="020B0604020202020204" pitchFamily="34" charset="0"/>
                <a:ea typeface="ＭＳ Ｐゴシック" panose="020B0600070205080204" pitchFamily="34" charset="-128"/>
              </a:rPr>
              <a:t>I have to do something with my parents really early tomorrow morning.</a:t>
            </a:r>
            <a:r>
              <a:rPr lang="ja-JP" altLang="en-US" sz="1800">
                <a:latin typeface="Arial" panose="020B0604020202020204" pitchFamily="34" charset="0"/>
                <a:ea typeface="ＭＳ Ｐゴシック" panose="020B0600070205080204" pitchFamily="34" charset="-128"/>
              </a:rPr>
              <a:t>”</a:t>
            </a:r>
            <a:endParaRPr lang="en-US" altLang="ja-JP" sz="1800">
              <a:latin typeface="Arial" panose="020B0604020202020204" pitchFamily="34" charset="0"/>
              <a:ea typeface="ＭＳ Ｐゴシック" panose="020B0600070205080204" pitchFamily="34" charset="-128"/>
            </a:endParaRPr>
          </a:p>
          <a:p>
            <a:pPr lvl="2"/>
            <a:r>
              <a:rPr lang="ja-JP" altLang="en-US" sz="1800">
                <a:latin typeface="Arial" panose="020B0604020202020204" pitchFamily="34" charset="0"/>
                <a:ea typeface="ＭＳ Ｐゴシック" panose="020B0600070205080204" pitchFamily="34" charset="-128"/>
              </a:rPr>
              <a:t>“</a:t>
            </a:r>
            <a:r>
              <a:rPr lang="en-US" altLang="ja-JP" sz="1800">
                <a:latin typeface="Arial" panose="020B0604020202020204" pitchFamily="34" charset="0"/>
                <a:ea typeface="ＭＳ Ｐゴシック" panose="020B0600070205080204" pitchFamily="34" charset="-128"/>
              </a:rPr>
              <a:t>I</a:t>
            </a:r>
            <a:r>
              <a:rPr lang="ja-JP" altLang="en-US" sz="1800">
                <a:latin typeface="Arial" panose="020B0604020202020204" pitchFamily="34" charset="0"/>
                <a:ea typeface="ＭＳ Ｐゴシック" panose="020B0600070205080204" pitchFamily="34" charset="-128"/>
              </a:rPr>
              <a:t>’</a:t>
            </a:r>
            <a:r>
              <a:rPr lang="en-US" altLang="ja-JP" sz="1800">
                <a:latin typeface="Arial" panose="020B0604020202020204" pitchFamily="34" charset="0"/>
                <a:ea typeface="ＭＳ Ｐゴシック" panose="020B0600070205080204" pitchFamily="34" charset="-128"/>
              </a:rPr>
              <a:t>m the designated driver.</a:t>
            </a:r>
            <a:r>
              <a:rPr lang="ja-JP" altLang="en-US" sz="1800">
                <a:latin typeface="Arial" panose="020B0604020202020204" pitchFamily="34" charset="0"/>
                <a:ea typeface="ＭＳ Ｐゴシック" panose="020B0600070205080204" pitchFamily="34" charset="-128"/>
              </a:rPr>
              <a:t>”</a:t>
            </a:r>
            <a:endParaRPr lang="en-US" altLang="ja-JP" sz="1800">
              <a:latin typeface="Arial" panose="020B0604020202020204" pitchFamily="34" charset="0"/>
              <a:ea typeface="ＭＳ Ｐゴシック" panose="020B0600070205080204" pitchFamily="34" charset="-128"/>
            </a:endParaRPr>
          </a:p>
          <a:p>
            <a:pPr lvl="2"/>
            <a:r>
              <a:rPr lang="ja-JP" altLang="en-US" sz="1800">
                <a:latin typeface="Arial" panose="020B0604020202020204" pitchFamily="34" charset="0"/>
                <a:ea typeface="ＭＳ Ｐゴシック" panose="020B0600070205080204" pitchFamily="34" charset="-128"/>
              </a:rPr>
              <a:t>“</a:t>
            </a:r>
            <a:r>
              <a:rPr lang="en-US" altLang="ja-JP" sz="1800">
                <a:latin typeface="Arial" panose="020B0604020202020204" pitchFamily="34" charset="0"/>
                <a:ea typeface="ＭＳ Ｐゴシック" panose="020B0600070205080204" pitchFamily="34" charset="-128"/>
              </a:rPr>
              <a:t>I</a:t>
            </a:r>
            <a:r>
              <a:rPr lang="ja-JP" altLang="en-US" sz="1800">
                <a:latin typeface="Arial" panose="020B0604020202020204" pitchFamily="34" charset="0"/>
                <a:ea typeface="ＭＳ Ｐゴシック" panose="020B0600070205080204" pitchFamily="34" charset="-128"/>
              </a:rPr>
              <a:t>’</a:t>
            </a:r>
            <a:r>
              <a:rPr lang="en-US" altLang="ja-JP" sz="1800">
                <a:latin typeface="Arial" panose="020B0604020202020204" pitchFamily="34" charset="0"/>
                <a:ea typeface="ＭＳ Ｐゴシック" panose="020B0600070205080204" pitchFamily="34" charset="-128"/>
              </a:rPr>
              <a:t>m not interested.</a:t>
            </a:r>
            <a:r>
              <a:rPr lang="ja-JP" altLang="en-US" sz="1800">
                <a:latin typeface="Arial" panose="020B0604020202020204" pitchFamily="34" charset="0"/>
                <a:ea typeface="ＭＳ Ｐゴシック" panose="020B0600070205080204" pitchFamily="34" charset="-128"/>
              </a:rPr>
              <a:t>”</a:t>
            </a:r>
            <a:endParaRPr lang="en-US" altLang="ja-JP" sz="1800">
              <a:latin typeface="Arial" panose="020B0604020202020204" pitchFamily="34" charset="0"/>
              <a:ea typeface="ＭＳ Ｐゴシック" panose="020B0600070205080204" pitchFamily="34" charset="-128"/>
            </a:endParaRPr>
          </a:p>
          <a:p>
            <a:pPr lvl="2"/>
            <a:r>
              <a:rPr lang="ja-JP" altLang="en-US" sz="1800">
                <a:latin typeface="Arial" panose="020B0604020202020204" pitchFamily="34" charset="0"/>
                <a:ea typeface="ＭＳ Ｐゴシック" panose="020B0600070205080204" pitchFamily="34" charset="-128"/>
              </a:rPr>
              <a:t>“</a:t>
            </a:r>
            <a:r>
              <a:rPr lang="en-US" altLang="ja-JP" sz="1800">
                <a:latin typeface="Arial" panose="020B0604020202020204" pitchFamily="34" charset="0"/>
                <a:ea typeface="ＭＳ Ｐゴシック" panose="020B0600070205080204" pitchFamily="34" charset="-128"/>
              </a:rPr>
              <a:t>No, thanks.</a:t>
            </a:r>
            <a:r>
              <a:rPr lang="ja-JP" altLang="en-US" sz="1800">
                <a:latin typeface="Arial" panose="020B0604020202020204" pitchFamily="34" charset="0"/>
                <a:ea typeface="ＭＳ Ｐゴシック" panose="020B0600070205080204" pitchFamily="34" charset="-128"/>
              </a:rPr>
              <a:t>”</a:t>
            </a:r>
            <a:r>
              <a:rPr lang="en-US" altLang="ja-JP" sz="1800">
                <a:latin typeface="Arial" panose="020B0604020202020204" pitchFamily="34" charset="0"/>
                <a:ea typeface="ＭＳ Ｐゴシック" panose="020B0600070205080204" pitchFamily="34" charset="-128"/>
              </a:rPr>
              <a:t> </a:t>
            </a:r>
          </a:p>
          <a:p>
            <a:pPr lvl="1"/>
            <a:endParaRPr lang="en-US" altLang="en-US">
              <a:latin typeface="Arial" panose="020B0604020202020204" pitchFamily="34" charset="0"/>
              <a:ea typeface="ＭＳ Ｐゴシック" panose="020B0600070205080204" pitchFamily="34" charset="-128"/>
            </a:endParaRPr>
          </a:p>
        </p:txBody>
      </p:sp>
      <p:pic>
        <p:nvPicPr>
          <p:cNvPr id="64516" name="Picture 4" descr="4918775.thb.father-son k.jpg                                   0013CAAFMacintosh HD                   C5751D12:">
            <a:extLst>
              <a:ext uri="{FF2B5EF4-FFF2-40B4-BE49-F238E27FC236}">
                <a16:creationId xmlns:a16="http://schemas.microsoft.com/office/drawing/2014/main" id="{F385D4C5-CC66-1941-8427-2F54D7C079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927600"/>
            <a:ext cx="19812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5" descr="10570854.thb3kids.jpg                                          0013CAAFMacintosh HD                   C5751D12:">
            <a:extLst>
              <a:ext uri="{FF2B5EF4-FFF2-40B4-BE49-F238E27FC236}">
                <a16:creationId xmlns:a16="http://schemas.microsoft.com/office/drawing/2014/main" id="{52C98375-BDCD-4E42-97C1-95B2EF47000E}"/>
              </a:ext>
            </a:extLst>
          </p:cNvPr>
          <p:cNvPicPr>
            <a:picLocks noChangeAspect="1" noChangeArrowheads="1"/>
          </p:cNvPicPr>
          <p:nvPr/>
        </p:nvPicPr>
        <p:blipFill>
          <a:blip r:embed="rId4">
            <a:clrChange>
              <a:clrFrom>
                <a:srgbClr val="83E200"/>
              </a:clrFrom>
              <a:clrTo>
                <a:srgbClr val="83E200">
                  <a:alpha val="0"/>
                </a:srgbClr>
              </a:clrTo>
            </a:clrChange>
            <a:extLst>
              <a:ext uri="{28A0092B-C50C-407E-A947-70E740481C1C}">
                <a14:useLocalDpi xmlns:a14="http://schemas.microsoft.com/office/drawing/2010/main" val="0"/>
              </a:ext>
            </a:extLst>
          </a:blip>
          <a:srcRect l="13606" t="9879" r="8701"/>
          <a:stretch>
            <a:fillRect/>
          </a:stretch>
        </p:blipFill>
        <p:spPr bwMode="auto">
          <a:xfrm>
            <a:off x="4572000" y="4927600"/>
            <a:ext cx="25146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2A765C1F-037E-BA45-979B-4FC95CEB4AD9}"/>
              </a:ext>
            </a:extLst>
          </p:cNvPr>
          <p:cNvSpPr>
            <a:spLocks noGrp="1"/>
          </p:cNvSpPr>
          <p:nvPr>
            <p:ph type="title"/>
          </p:nvPr>
        </p:nvSpPr>
        <p:spPr/>
        <p:txBody>
          <a:bodyPr/>
          <a:lstStyle/>
          <a:p>
            <a:r>
              <a:rPr lang="en-US" altLang="en-US" sz="3200" b="1">
                <a:latin typeface="Arial" panose="020B0604020202020204" pitchFamily="34" charset="0"/>
                <a:ea typeface="ＭＳ Ｐゴシック" panose="020B0600070205080204" pitchFamily="34" charset="-128"/>
              </a:rPr>
              <a:t>Challenges to Reaching Teens</a:t>
            </a:r>
          </a:p>
        </p:txBody>
      </p:sp>
      <p:sp>
        <p:nvSpPr>
          <p:cNvPr id="66563" name="Content Placeholder 2">
            <a:extLst>
              <a:ext uri="{FF2B5EF4-FFF2-40B4-BE49-F238E27FC236}">
                <a16:creationId xmlns:a16="http://schemas.microsoft.com/office/drawing/2014/main" id="{104AD5EC-A666-EB42-8739-C39B914B38B4}"/>
              </a:ext>
            </a:extLst>
          </p:cNvPr>
          <p:cNvSpPr>
            <a:spLocks noGrp="1"/>
          </p:cNvSpPr>
          <p:nvPr>
            <p:ph idx="1"/>
          </p:nvPr>
        </p:nvSpPr>
        <p:spPr>
          <a:xfrm>
            <a:off x="457200" y="1828800"/>
            <a:ext cx="8458200" cy="4297363"/>
          </a:xfrm>
        </p:spPr>
        <p:txBody>
          <a:bodyPr/>
          <a:lstStyle/>
          <a:p>
            <a:r>
              <a:rPr lang="en-US" altLang="en-US" sz="2400">
                <a:latin typeface="Arial" panose="020B0604020202020204" pitchFamily="34" charset="0"/>
                <a:ea typeface="ＭＳ Ｐゴシック" panose="020B0600070205080204" pitchFamily="34" charset="-128"/>
              </a:rPr>
              <a:t>Rebellious side—they want to experience life and do new things</a:t>
            </a:r>
          </a:p>
          <a:p>
            <a:r>
              <a:rPr lang="en-US" altLang="en-US" sz="2400">
                <a:latin typeface="Arial" panose="020B0604020202020204" pitchFamily="34" charset="0"/>
                <a:ea typeface="ＭＳ Ｐゴシック" panose="020B0600070205080204" pitchFamily="34" charset="-128"/>
              </a:rPr>
              <a:t>Peer pressure—they may be swayed by others</a:t>
            </a:r>
          </a:p>
          <a:p>
            <a:r>
              <a:rPr lang="en-US" altLang="en-US" sz="2400">
                <a:latin typeface="Arial" panose="020B0604020202020204" pitchFamily="34" charset="0"/>
                <a:ea typeface="ＭＳ Ｐゴシック" panose="020B0600070205080204" pitchFamily="34" charset="-128"/>
              </a:rPr>
              <a:t>Poor judgment—they think they are invincible,                      </a:t>
            </a:r>
            <a:r>
              <a:rPr lang="ja-JP" altLang="en-US" sz="2400">
                <a:latin typeface="Arial" panose="020B0604020202020204" pitchFamily="34" charset="0"/>
                <a:ea typeface="ＭＳ Ｐゴシック" panose="020B0600070205080204" pitchFamily="34" charset="-128"/>
              </a:rPr>
              <a:t>“</a:t>
            </a:r>
            <a:r>
              <a:rPr lang="en-US" altLang="ja-JP" sz="2400">
                <a:latin typeface="Arial" panose="020B0604020202020204" pitchFamily="34" charset="0"/>
                <a:ea typeface="ＭＳ Ｐゴシック" panose="020B0600070205080204" pitchFamily="34" charset="-128"/>
              </a:rPr>
              <a:t>nothing can hurt me</a:t>
            </a:r>
            <a:r>
              <a:rPr lang="ja-JP" altLang="en-US" sz="2400">
                <a:latin typeface="Arial" panose="020B0604020202020204" pitchFamily="34" charset="0"/>
                <a:ea typeface="ＭＳ Ｐゴシック" panose="020B0600070205080204" pitchFamily="34" charset="-128"/>
              </a:rPr>
              <a:t>”</a:t>
            </a:r>
            <a:endParaRPr lang="en-US" altLang="ja-JP" sz="2400">
              <a:latin typeface="Arial" panose="020B0604020202020204" pitchFamily="34" charset="0"/>
              <a:ea typeface="ＭＳ Ｐゴシック" panose="020B0600070205080204" pitchFamily="34" charset="-128"/>
            </a:endParaRPr>
          </a:p>
          <a:p>
            <a:r>
              <a:rPr lang="en-US" altLang="en-US" sz="2400">
                <a:latin typeface="Arial" panose="020B0604020202020204" pitchFamily="34" charset="0"/>
                <a:ea typeface="ＭＳ Ｐゴシック" panose="020B0600070205080204" pitchFamily="34" charset="-128"/>
              </a:rPr>
              <a:t>Competition for their attention—smartphones, social networking sites, pop culture that normalizes drug use, surfing Internet, access to pro-drug abuse information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a:extLst>
              <a:ext uri="{FF2B5EF4-FFF2-40B4-BE49-F238E27FC236}">
                <a16:creationId xmlns:a16="http://schemas.microsoft.com/office/drawing/2014/main" id="{4D0494AE-2081-364A-B61D-341F85A7B0D0}"/>
              </a:ext>
            </a:extLst>
          </p:cNvPr>
          <p:cNvSpPr>
            <a:spLocks noGrp="1"/>
          </p:cNvSpPr>
          <p:nvPr>
            <p:ph type="title"/>
          </p:nvPr>
        </p:nvSpPr>
        <p:spPr>
          <a:xfrm>
            <a:off x="722313" y="2819400"/>
            <a:ext cx="7772400" cy="1362075"/>
          </a:xfrm>
        </p:spPr>
        <p:txBody>
          <a:bodyPr/>
          <a:lstStyle/>
          <a:p>
            <a:r>
              <a:rPr lang="en-US" altLang="en-US" cap="none">
                <a:latin typeface="Arial" panose="020B0604020202020204" pitchFamily="34" charset="0"/>
                <a:ea typeface="ＭＳ Ｐゴシック" panose="020B0600070205080204" pitchFamily="34" charset="-128"/>
              </a:rPr>
              <a:t>It</a:t>
            </a:r>
            <a:r>
              <a:rPr lang="ja-JP" altLang="en-US" cap="none">
                <a:latin typeface="Arial" panose="020B0604020202020204" pitchFamily="34" charset="0"/>
                <a:ea typeface="ＭＳ Ｐゴシック" panose="020B0600070205080204" pitchFamily="34" charset="-128"/>
              </a:rPr>
              <a:t>’</a:t>
            </a:r>
            <a:r>
              <a:rPr lang="en-US" altLang="ja-JP" cap="none">
                <a:latin typeface="Arial" panose="020B0604020202020204" pitchFamily="34" charset="0"/>
                <a:ea typeface="ＭＳ Ｐゴシック" panose="020B0600070205080204" pitchFamily="34" charset="-128"/>
              </a:rPr>
              <a:t>s Your Turn</a:t>
            </a:r>
            <a:endParaRPr lang="en-US" altLang="en-US" cap="none">
              <a:latin typeface="Arial" panose="020B0604020202020204" pitchFamily="34" charset="0"/>
              <a:ea typeface="ＭＳ Ｐゴシック" panose="020B0600070205080204" pitchFamily="34" charset="-128"/>
            </a:endParaRPr>
          </a:p>
        </p:txBody>
      </p:sp>
      <p:pic>
        <p:nvPicPr>
          <p:cNvPr id="68611" name="Picture 3" descr="13032053.thb.kids.jpg                                          0013CAAFMacintosh HD                   C5751D12:">
            <a:extLst>
              <a:ext uri="{FF2B5EF4-FFF2-40B4-BE49-F238E27FC236}">
                <a16:creationId xmlns:a16="http://schemas.microsoft.com/office/drawing/2014/main" id="{04371513-3BAD-7641-A89C-E82983F0B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0" y="4486275"/>
            <a:ext cx="44450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8" descr="13245821.thbfamily his.jpg                                     0013CAAFMacintosh HD                   C5751D12:">
            <a:extLst>
              <a:ext uri="{FF2B5EF4-FFF2-40B4-BE49-F238E27FC236}">
                <a16:creationId xmlns:a16="http://schemas.microsoft.com/office/drawing/2014/main" id="{E960E07A-B363-5E47-8C62-5A29DF72DF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194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3">
            <a:extLst>
              <a:ext uri="{FF2B5EF4-FFF2-40B4-BE49-F238E27FC236}">
                <a16:creationId xmlns:a16="http://schemas.microsoft.com/office/drawing/2014/main" id="{7B86B204-5217-BC4B-BF71-1CD38EAD6EC6}"/>
              </a:ext>
            </a:extLst>
          </p:cNvPr>
          <p:cNvSpPr>
            <a:spLocks noGrp="1"/>
          </p:cNvSpPr>
          <p:nvPr>
            <p:ph type="title"/>
          </p:nvPr>
        </p:nvSpPr>
        <p:spPr>
          <a:xfrm>
            <a:off x="457200" y="884238"/>
            <a:ext cx="8229600" cy="838200"/>
          </a:xfrm>
        </p:spPr>
        <p:txBody>
          <a:bodyPr/>
          <a:lstStyle/>
          <a:p>
            <a:r>
              <a:rPr lang="en-US" altLang="en-US" sz="3200" b="1">
                <a:latin typeface="Arial" panose="020B0604020202020204" pitchFamily="34" charset="0"/>
                <a:ea typeface="ＭＳ Ｐゴシック" panose="020B0600070205080204" pitchFamily="34" charset="-128"/>
              </a:rPr>
              <a:t>Ways to Help</a:t>
            </a:r>
          </a:p>
        </p:txBody>
      </p:sp>
      <p:sp>
        <p:nvSpPr>
          <p:cNvPr id="70659" name="Content Placeholder 2">
            <a:extLst>
              <a:ext uri="{FF2B5EF4-FFF2-40B4-BE49-F238E27FC236}">
                <a16:creationId xmlns:a16="http://schemas.microsoft.com/office/drawing/2014/main" id="{E5E37FF6-A160-E641-8016-89E3B4D7AFB2}"/>
              </a:ext>
            </a:extLst>
          </p:cNvPr>
          <p:cNvSpPr>
            <a:spLocks noGrp="1"/>
          </p:cNvSpPr>
          <p:nvPr>
            <p:ph idx="1"/>
          </p:nvPr>
        </p:nvSpPr>
        <p:spPr>
          <a:xfrm>
            <a:off x="457200" y="1722438"/>
            <a:ext cx="8229600" cy="4297362"/>
          </a:xfrm>
        </p:spPr>
        <p:txBody>
          <a:bodyPr/>
          <a:lstStyle/>
          <a:p>
            <a:r>
              <a:rPr lang="en-US" altLang="en-US" sz="2800">
                <a:latin typeface="Arial" panose="020B0604020202020204" pitchFamily="34" charset="0"/>
                <a:ea typeface="ＭＳ Ｐゴシック" panose="020B0600070205080204" pitchFamily="34" charset="-128"/>
              </a:rPr>
              <a:t>Teens learn by example</a:t>
            </a:r>
            <a:endParaRPr lang="en-US" altLang="en-US" sz="2400">
              <a:latin typeface="Arial" panose="020B0604020202020204" pitchFamily="34" charset="0"/>
              <a:ea typeface="ＭＳ Ｐゴシック" panose="020B0600070205080204" pitchFamily="34" charset="-128"/>
            </a:endParaRPr>
          </a:p>
          <a:p>
            <a:pPr lvl="1"/>
            <a:r>
              <a:rPr lang="en-US" altLang="en-US" sz="2200">
                <a:latin typeface="Arial" panose="020B0604020202020204" pitchFamily="34" charset="0"/>
                <a:ea typeface="ＭＳ Ｐゴシック" panose="020B0600070205080204" pitchFamily="34" charset="-128"/>
              </a:rPr>
              <a:t>When they see mom, dad, a sibling or grandparent                         taking a pill—even if responsibly</a:t>
            </a:r>
            <a:r>
              <a:rPr lang="en-US" altLang="en-US" sz="1800">
                <a:latin typeface="Arial" panose="020B0604020202020204" pitchFamily="34" charset="0"/>
                <a:ea typeface="ＭＳ Ｐゴシック" panose="020B0600070205080204" pitchFamily="34" charset="-128"/>
              </a:rPr>
              <a:t>—</a:t>
            </a:r>
            <a:r>
              <a:rPr lang="en-US" altLang="en-US" sz="2200">
                <a:latin typeface="Arial" panose="020B0604020202020204" pitchFamily="34" charset="0"/>
                <a:ea typeface="ＭＳ Ｐゴシック" panose="020B0600070205080204" pitchFamily="34" charset="-128"/>
              </a:rPr>
              <a:t>it doesn</a:t>
            </a:r>
            <a:r>
              <a:rPr lang="ja-JP" altLang="en-US" sz="2200">
                <a:latin typeface="Arial" panose="020B0604020202020204" pitchFamily="34" charset="0"/>
                <a:ea typeface="ＭＳ Ｐゴシック" panose="020B0600070205080204" pitchFamily="34" charset="-128"/>
              </a:rPr>
              <a:t>’</a:t>
            </a:r>
            <a:r>
              <a:rPr lang="en-US" altLang="ja-JP" sz="2200">
                <a:latin typeface="Arial" panose="020B0604020202020204" pitchFamily="34" charset="0"/>
                <a:ea typeface="ＭＳ Ｐゴシック" panose="020B0600070205080204" pitchFamily="34" charset="-128"/>
              </a:rPr>
              <a:t>t seem so bad.</a:t>
            </a:r>
          </a:p>
          <a:p>
            <a:r>
              <a:rPr lang="en-US" altLang="en-US" sz="2800">
                <a:latin typeface="Arial" panose="020B0604020202020204" pitchFamily="34" charset="0"/>
                <a:ea typeface="ＭＳ Ｐゴシック" panose="020B0600070205080204" pitchFamily="34" charset="-128"/>
              </a:rPr>
              <a:t>Most people don</a:t>
            </a:r>
            <a:r>
              <a:rPr lang="ja-JP" altLang="en-US" sz="2800">
                <a:latin typeface="Arial" panose="020B0604020202020204" pitchFamily="34" charset="0"/>
                <a:ea typeface="ＭＳ Ｐゴシック" panose="020B0600070205080204" pitchFamily="34" charset="-128"/>
              </a:rPr>
              <a:t>’</a:t>
            </a:r>
            <a:r>
              <a:rPr lang="en-US" altLang="ja-JP" sz="2800">
                <a:latin typeface="Arial" panose="020B0604020202020204" pitchFamily="34" charset="0"/>
                <a:ea typeface="ＭＳ Ｐゴシック" panose="020B0600070205080204" pitchFamily="34" charset="-128"/>
              </a:rPr>
              <a:t>t keep track of their medications</a:t>
            </a:r>
          </a:p>
          <a:p>
            <a:pPr lvl="1"/>
            <a:r>
              <a:rPr lang="en-US" altLang="en-US" sz="2200" b="1">
                <a:latin typeface="Arial" panose="020B0604020202020204" pitchFamily="34" charset="0"/>
                <a:ea typeface="ＭＳ Ｐゴシック" panose="020B0600070205080204" pitchFamily="34" charset="-128"/>
              </a:rPr>
              <a:t>Monitor </a:t>
            </a:r>
            <a:r>
              <a:rPr lang="en-US" altLang="en-US" sz="2200">
                <a:latin typeface="Arial" panose="020B0604020202020204" pitchFamily="34" charset="0"/>
                <a:ea typeface="ＭＳ Ｐゴシック" panose="020B0600070205080204" pitchFamily="34" charset="-128"/>
              </a:rPr>
              <a:t>all medications in the home—prescription and OTC medicines. </a:t>
            </a:r>
          </a:p>
          <a:p>
            <a:pPr lvl="1"/>
            <a:r>
              <a:rPr lang="en-US" altLang="en-US" sz="2200" b="1">
                <a:latin typeface="Arial" panose="020B0604020202020204" pitchFamily="34" charset="0"/>
                <a:ea typeface="ＭＳ Ｐゴシック" panose="020B0600070205080204" pitchFamily="34" charset="-128"/>
              </a:rPr>
              <a:t>Safely store</a:t>
            </a:r>
            <a:r>
              <a:rPr lang="en-US" altLang="en-US" sz="2200">
                <a:latin typeface="Arial" panose="020B0604020202020204" pitchFamily="34" charset="0"/>
                <a:ea typeface="ＭＳ Ｐゴシック" panose="020B0600070205080204" pitchFamily="34" charset="-128"/>
              </a:rPr>
              <a:t> medicines out of children</a:t>
            </a:r>
            <a:r>
              <a:rPr lang="ja-JP" altLang="en-US" sz="2200">
                <a:latin typeface="Arial" panose="020B0604020202020204" pitchFamily="34" charset="0"/>
                <a:ea typeface="ＭＳ Ｐゴシック" panose="020B0600070205080204" pitchFamily="34" charset="-128"/>
              </a:rPr>
              <a:t>’</a:t>
            </a:r>
            <a:r>
              <a:rPr lang="en-US" altLang="ja-JP" sz="2200">
                <a:latin typeface="Arial" panose="020B0604020202020204" pitchFamily="34" charset="0"/>
                <a:ea typeface="ＭＳ Ｐゴシック" panose="020B0600070205080204" pitchFamily="34" charset="-128"/>
              </a:rPr>
              <a:t>s reach and sight.  Consider locking them up.</a:t>
            </a:r>
          </a:p>
          <a:p>
            <a:pPr lvl="1"/>
            <a:r>
              <a:rPr lang="en-US" altLang="en-US" sz="2200" b="1">
                <a:latin typeface="Arial" panose="020B0604020202020204" pitchFamily="34" charset="0"/>
                <a:ea typeface="ＭＳ Ｐゴシック" panose="020B0600070205080204" pitchFamily="34" charset="-128"/>
              </a:rPr>
              <a:t>Get rid </a:t>
            </a:r>
            <a:r>
              <a:rPr lang="en-US" altLang="en-US" sz="2200">
                <a:latin typeface="Arial" panose="020B0604020202020204" pitchFamily="34" charset="0"/>
                <a:ea typeface="ＭＳ Ｐゴシック" panose="020B0600070205080204" pitchFamily="34" charset="-128"/>
              </a:rPr>
              <a:t>of old or unused medicines.</a:t>
            </a:r>
          </a:p>
        </p:txBody>
      </p:sp>
      <p:pic>
        <p:nvPicPr>
          <p:cNvPr id="70660" name="Picture 5" descr="a0035-000134med cab.jpg                                        0013CF8AMacintosh HD                   C5751D12:">
            <a:extLst>
              <a:ext uri="{FF2B5EF4-FFF2-40B4-BE49-F238E27FC236}">
                <a16:creationId xmlns:a16="http://schemas.microsoft.com/office/drawing/2014/main" id="{5BD05F11-EAA0-CB43-B7EC-6A0FFC3F4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0"/>
            <a:ext cx="20002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Text Box 6">
            <a:extLst>
              <a:ext uri="{FF2B5EF4-FFF2-40B4-BE49-F238E27FC236}">
                <a16:creationId xmlns:a16="http://schemas.microsoft.com/office/drawing/2014/main" id="{645990E0-3ED4-314E-8AA2-782C074BDB73}"/>
              </a:ext>
            </a:extLst>
          </p:cNvPr>
          <p:cNvSpPr txBox="1">
            <a:spLocks noChangeArrowheads="1"/>
          </p:cNvSpPr>
          <p:nvPr/>
        </p:nvSpPr>
        <p:spPr bwMode="auto">
          <a:xfrm>
            <a:off x="1660525" y="2170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3">
            <a:extLst>
              <a:ext uri="{FF2B5EF4-FFF2-40B4-BE49-F238E27FC236}">
                <a16:creationId xmlns:a16="http://schemas.microsoft.com/office/drawing/2014/main" id="{0A9E8704-4CF3-114C-ACB0-D6A4DEF27D1E}"/>
              </a:ext>
            </a:extLst>
          </p:cNvPr>
          <p:cNvSpPr>
            <a:spLocks noGrp="1"/>
          </p:cNvSpPr>
          <p:nvPr>
            <p:ph type="title"/>
          </p:nvPr>
        </p:nvSpPr>
        <p:spPr>
          <a:xfrm>
            <a:off x="457200" y="762000"/>
            <a:ext cx="8229600" cy="838200"/>
          </a:xfrm>
        </p:spPr>
        <p:txBody>
          <a:bodyPr/>
          <a:lstStyle/>
          <a:p>
            <a:r>
              <a:rPr lang="en-US" altLang="en-US" sz="3600" b="1">
                <a:latin typeface="Arial" panose="020B0604020202020204" pitchFamily="34" charset="0"/>
                <a:ea typeface="ＭＳ Ｐゴシック" panose="020B0600070205080204" pitchFamily="34" charset="-128"/>
              </a:rPr>
              <a:t>Make an Ongoing Difference</a:t>
            </a:r>
          </a:p>
        </p:txBody>
      </p:sp>
      <p:sp>
        <p:nvSpPr>
          <p:cNvPr id="72707" name="Content Placeholder 4">
            <a:extLst>
              <a:ext uri="{FF2B5EF4-FFF2-40B4-BE49-F238E27FC236}">
                <a16:creationId xmlns:a16="http://schemas.microsoft.com/office/drawing/2014/main" id="{5F827982-9239-0B47-B43F-DCC21A865EDE}"/>
              </a:ext>
            </a:extLst>
          </p:cNvPr>
          <p:cNvSpPr>
            <a:spLocks noGrp="1"/>
          </p:cNvSpPr>
          <p:nvPr>
            <p:ph idx="1"/>
          </p:nvPr>
        </p:nvSpPr>
        <p:spPr>
          <a:xfrm>
            <a:off x="457200" y="1600200"/>
            <a:ext cx="8229600" cy="4297363"/>
          </a:xfrm>
        </p:spPr>
        <p:txBody>
          <a:bodyPr/>
          <a:lstStyle/>
          <a:p>
            <a:r>
              <a:rPr lang="en-US" altLang="en-US" sz="2800" b="1">
                <a:latin typeface="Arial" panose="020B0604020202020204" pitchFamily="34" charset="0"/>
                <a:ea typeface="ＭＳ Ｐゴシック" panose="020B0600070205080204" pitchFamily="34" charset="-128"/>
              </a:rPr>
              <a:t>Pass it On </a:t>
            </a:r>
            <a:r>
              <a:rPr lang="en-US" altLang="en-US" sz="2800">
                <a:latin typeface="Arial" panose="020B0604020202020204" pitchFamily="34" charset="0"/>
                <a:ea typeface="ＭＳ Ｐゴシック" panose="020B0600070205080204" pitchFamily="34" charset="-128"/>
              </a:rPr>
              <a:t>– give this workshop to other teen influencers.</a:t>
            </a:r>
          </a:p>
          <a:p>
            <a:pPr lvl="1"/>
            <a:r>
              <a:rPr lang="en-US" altLang="en-US" sz="2400">
                <a:latin typeface="Arial" panose="020B0604020202020204" pitchFamily="34" charset="0"/>
                <a:ea typeface="ＭＳ Ｐゴシック" panose="020B0600070205080204" pitchFamily="34" charset="-128"/>
              </a:rPr>
              <a:t>Partner with local community and religious organizations.</a:t>
            </a:r>
          </a:p>
          <a:p>
            <a:pPr lvl="1"/>
            <a:r>
              <a:rPr lang="en-US" altLang="en-US" sz="2400">
                <a:latin typeface="Arial" panose="020B0604020202020204" pitchFamily="34" charset="0"/>
                <a:ea typeface="ＭＳ Ｐゴシック" panose="020B0600070205080204" pitchFamily="34" charset="-128"/>
              </a:rPr>
              <a:t>Team up with the school's guidance department or resource officer.</a:t>
            </a:r>
          </a:p>
          <a:p>
            <a:pPr lvl="1"/>
            <a:r>
              <a:rPr lang="en-US" altLang="en-US" sz="2400">
                <a:latin typeface="Arial" panose="020B0604020202020204" pitchFamily="34" charset="0"/>
                <a:ea typeface="ＭＳ Ｐゴシック" panose="020B0600070205080204" pitchFamily="34" charset="-128"/>
              </a:rPr>
              <a:t>Contact</a:t>
            </a:r>
            <a:r>
              <a:rPr lang="en-US" altLang="en-US" sz="2400" i="1">
                <a:latin typeface="Arial" panose="020B0604020202020204" pitchFamily="34" charset="0"/>
                <a:ea typeface="ＭＳ Ｐゴシック" panose="020B0600070205080204" pitchFamily="34" charset="-128"/>
              </a:rPr>
              <a:t> </a:t>
            </a:r>
            <a:r>
              <a:rPr lang="en-US" altLang="en-US" sz="2400">
                <a:latin typeface="Arial" panose="020B0604020202020204" pitchFamily="34" charset="0"/>
                <a:ea typeface="ＭＳ Ｐゴシック" panose="020B0600070205080204" pitchFamily="34" charset="-128"/>
              </a:rPr>
              <a:t>your local PTA to see how you can help.  Offer to speak at their next meeting.</a:t>
            </a:r>
          </a:p>
          <a:p>
            <a:r>
              <a:rPr lang="en-US" altLang="en-US" sz="2800" b="1">
                <a:latin typeface="Arial" panose="020B0604020202020204" pitchFamily="34" charset="0"/>
                <a:ea typeface="ＭＳ Ｐゴシック" panose="020B0600070205080204" pitchFamily="34" charset="-128"/>
              </a:rPr>
              <a:t>Plan a town hall meeting </a:t>
            </a:r>
            <a:r>
              <a:rPr lang="en-US" altLang="en-US" sz="2800">
                <a:latin typeface="Arial" panose="020B0604020202020204" pitchFamily="34" charset="0"/>
                <a:ea typeface="ＭＳ Ｐゴシック" panose="020B0600070205080204" pitchFamily="34" charset="-128"/>
              </a:rPr>
              <a:t>to inform your community about the problem.</a:t>
            </a:r>
          </a:p>
          <a:p>
            <a:endParaRPr lang="en-US" altLang="en-US" sz="1800">
              <a:latin typeface="Arial" panose="020B0604020202020204" pitchFamily="34" charset="0"/>
              <a:ea typeface="ＭＳ Ｐゴシック" panose="020B0600070205080204" pitchFamily="34" charset="-128"/>
            </a:endParaRPr>
          </a:p>
          <a:p>
            <a:endParaRPr lang="en-US" altLang="en-US" sz="1800">
              <a:latin typeface="Arial" panose="020B0604020202020204" pitchFamily="34" charset="0"/>
              <a:ea typeface="ＭＳ Ｐゴシック" panose="020B0600070205080204" pitchFamily="34" charset="-128"/>
            </a:endParaRPr>
          </a:p>
          <a:p>
            <a:endParaRPr lang="en-US" altLang="en-US" sz="1800">
              <a:latin typeface="Arial" panose="020B0604020202020204" pitchFamily="34" charset="0"/>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D875A51-6759-8F43-814C-1DB301A9EC2D}"/>
              </a:ext>
            </a:extLst>
          </p:cNvPr>
          <p:cNvSpPr>
            <a:spLocks noGrp="1"/>
          </p:cNvSpPr>
          <p:nvPr>
            <p:ph type="title"/>
          </p:nvPr>
        </p:nvSpPr>
        <p:spPr/>
        <p:txBody>
          <a:bodyPr/>
          <a:lstStyle/>
          <a:p>
            <a:r>
              <a:rPr lang="en-US" altLang="en-US" sz="3200" b="1">
                <a:latin typeface="Arial" panose="020B0604020202020204" pitchFamily="34" charset="0"/>
                <a:ea typeface="ＭＳ Ｐゴシック" panose="020B0600070205080204" pitchFamily="34" charset="-128"/>
              </a:rPr>
              <a:t>Today</a:t>
            </a:r>
            <a:r>
              <a:rPr lang="ja-JP" altLang="en-US" sz="3200" b="1">
                <a:latin typeface="Arial" panose="020B0604020202020204" pitchFamily="34" charset="0"/>
                <a:ea typeface="ＭＳ Ｐゴシック" panose="020B0600070205080204" pitchFamily="34" charset="-128"/>
              </a:rPr>
              <a:t>’</a:t>
            </a:r>
            <a:r>
              <a:rPr lang="en-US" altLang="ja-JP" sz="3200" b="1">
                <a:latin typeface="Arial" panose="020B0604020202020204" pitchFamily="34" charset="0"/>
                <a:ea typeface="ＭＳ Ｐゴシック" panose="020B0600070205080204" pitchFamily="34" charset="-128"/>
              </a:rPr>
              <a:t>s Goals</a:t>
            </a:r>
            <a:endParaRPr lang="en-US" altLang="en-US" sz="3200" b="1">
              <a:latin typeface="Arial" panose="020B0604020202020204" pitchFamily="34" charset="0"/>
              <a:ea typeface="ＭＳ Ｐゴシック" panose="020B0600070205080204" pitchFamily="34" charset="-128"/>
            </a:endParaRPr>
          </a:p>
        </p:txBody>
      </p:sp>
      <p:sp>
        <p:nvSpPr>
          <p:cNvPr id="19459" name="Content Placeholder 2">
            <a:extLst>
              <a:ext uri="{FF2B5EF4-FFF2-40B4-BE49-F238E27FC236}">
                <a16:creationId xmlns:a16="http://schemas.microsoft.com/office/drawing/2014/main" id="{1615F5DA-4CFA-E140-A2DE-7E6CF3EE7357}"/>
              </a:ext>
            </a:extLst>
          </p:cNvPr>
          <p:cNvSpPr>
            <a:spLocks noGrp="1"/>
          </p:cNvSpPr>
          <p:nvPr>
            <p:ph idx="1"/>
          </p:nvPr>
        </p:nvSpPr>
        <p:spPr/>
        <p:txBody>
          <a:bodyPr/>
          <a:lstStyle/>
          <a:p>
            <a:r>
              <a:rPr lang="en-US" altLang="en-US" sz="2800">
                <a:latin typeface="Arial" panose="020B0604020202020204" pitchFamily="34" charset="0"/>
                <a:ea typeface="ＭＳ Ｐゴシック" panose="020B0600070205080204" pitchFamily="34" charset="-128"/>
              </a:rPr>
              <a:t>Learn about prescription (Rx) drug abuse.</a:t>
            </a:r>
          </a:p>
          <a:p>
            <a:r>
              <a:rPr lang="en-US" altLang="en-US" sz="2800">
                <a:latin typeface="Arial" panose="020B0604020202020204" pitchFamily="34" charset="0"/>
                <a:ea typeface="ＭＳ Ｐゴシック" panose="020B0600070205080204" pitchFamily="34" charset="-128"/>
              </a:rPr>
              <a:t>Dispel common myths.</a:t>
            </a:r>
          </a:p>
          <a:p>
            <a:r>
              <a:rPr lang="en-US" altLang="en-US" sz="2800">
                <a:latin typeface="Arial" panose="020B0604020202020204" pitchFamily="34" charset="0"/>
                <a:ea typeface="ＭＳ Ｐゴシック" panose="020B0600070205080204" pitchFamily="34" charset="-128"/>
              </a:rPr>
              <a:t>Reinforce your position as a role model.</a:t>
            </a:r>
          </a:p>
          <a:p>
            <a:r>
              <a:rPr lang="en-US" altLang="en-US" sz="2800">
                <a:latin typeface="Arial" panose="020B0604020202020204" pitchFamily="34" charset="0"/>
                <a:ea typeface="ＭＳ Ｐゴシック" panose="020B0600070205080204" pitchFamily="34" charset="-128"/>
              </a:rPr>
              <a:t>Provide tips for communicating with teens.</a:t>
            </a:r>
          </a:p>
          <a:p>
            <a:r>
              <a:rPr lang="en-US" altLang="en-US" sz="2800">
                <a:latin typeface="Arial" panose="020B0604020202020204" pitchFamily="34" charset="0"/>
                <a:ea typeface="ＭＳ Ｐゴシック" panose="020B0600070205080204" pitchFamily="34" charset="-128"/>
              </a:rPr>
              <a:t>Empower you to take an active role to reduce   Rx abuse. </a:t>
            </a:r>
          </a:p>
          <a:p>
            <a:endParaRPr lang="en-US" altLang="en-US" sz="2400">
              <a:latin typeface="Arial" panose="020B0604020202020204" pitchFamily="34" charset="0"/>
              <a:ea typeface="ＭＳ Ｐゴシック" panose="020B0600070205080204" pitchFamily="34" charset="-128"/>
            </a:endParaRPr>
          </a:p>
        </p:txBody>
      </p:sp>
      <p:pic>
        <p:nvPicPr>
          <p:cNvPr id="19460" name="Picture 4" descr="sb10065856i-001med c#13D313.jpg                                0013CAAFMacintosh HD                   C5751D12:">
            <a:extLst>
              <a:ext uri="{FF2B5EF4-FFF2-40B4-BE49-F238E27FC236}">
                <a16:creationId xmlns:a16="http://schemas.microsoft.com/office/drawing/2014/main" id="{80ED2DBC-5E96-6C40-AFEA-3220FA9AF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413" y="4864100"/>
            <a:ext cx="1398587"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86525281moth dau-talk-getty.jpg                                0013CAAFMacintosh HD                   C5751D12:">
            <a:extLst>
              <a:ext uri="{FF2B5EF4-FFF2-40B4-BE49-F238E27FC236}">
                <a16:creationId xmlns:a16="http://schemas.microsoft.com/office/drawing/2014/main" id="{A8F352E2-92DC-0F46-9740-7C06C41919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862513"/>
            <a:ext cx="220980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83781477father-son-getty.jpg                                   0013CAAFMacintosh HD                   C5751D12:">
            <a:extLst>
              <a:ext uri="{FF2B5EF4-FFF2-40B4-BE49-F238E27FC236}">
                <a16:creationId xmlns:a16="http://schemas.microsoft.com/office/drawing/2014/main" id="{F597C22A-9E96-C343-9EF0-15F3AE7BB5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864100"/>
            <a:ext cx="1636713"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49035CA9-E2D4-504A-8F0E-36DAD334DE36}"/>
              </a:ext>
            </a:extLst>
          </p:cNvPr>
          <p:cNvSpPr>
            <a:spLocks noGrp="1"/>
          </p:cNvSpPr>
          <p:nvPr>
            <p:ph type="title"/>
          </p:nvPr>
        </p:nvSpPr>
        <p:spPr>
          <a:xfrm>
            <a:off x="457200" y="762000"/>
            <a:ext cx="8229600" cy="838200"/>
          </a:xfrm>
        </p:spPr>
        <p:txBody>
          <a:bodyPr/>
          <a:lstStyle/>
          <a:p>
            <a:r>
              <a:rPr lang="en-US" altLang="en-US" sz="3600" b="1">
                <a:latin typeface="Arial" panose="020B0604020202020204" pitchFamily="34" charset="0"/>
                <a:ea typeface="ＭＳ Ｐゴシック" panose="020B0600070205080204" pitchFamily="34" charset="-128"/>
              </a:rPr>
              <a:t>Make an Ongoing Difference</a:t>
            </a:r>
            <a:endParaRPr lang="en-US" altLang="en-US" sz="3600">
              <a:latin typeface="Arial" panose="020B0604020202020204" pitchFamily="34" charset="0"/>
              <a:ea typeface="ＭＳ Ｐゴシック" panose="020B0600070205080204" pitchFamily="34" charset="-128"/>
            </a:endParaRPr>
          </a:p>
        </p:txBody>
      </p:sp>
      <p:sp>
        <p:nvSpPr>
          <p:cNvPr id="74755" name="Content Placeholder 2">
            <a:extLst>
              <a:ext uri="{FF2B5EF4-FFF2-40B4-BE49-F238E27FC236}">
                <a16:creationId xmlns:a16="http://schemas.microsoft.com/office/drawing/2014/main" id="{EC83BFE3-11AB-D94D-9BBB-DD4459E3F021}"/>
              </a:ext>
            </a:extLst>
          </p:cNvPr>
          <p:cNvSpPr>
            <a:spLocks noGrp="1"/>
          </p:cNvSpPr>
          <p:nvPr>
            <p:ph idx="1"/>
          </p:nvPr>
        </p:nvSpPr>
        <p:spPr>
          <a:xfrm>
            <a:off x="457200" y="1600200"/>
            <a:ext cx="8458200" cy="4297363"/>
          </a:xfrm>
        </p:spPr>
        <p:txBody>
          <a:bodyPr/>
          <a:lstStyle/>
          <a:p>
            <a:r>
              <a:rPr lang="en-US" altLang="en-US" sz="2800" b="1">
                <a:latin typeface="Arial" panose="020B0604020202020204" pitchFamily="34" charset="0"/>
                <a:ea typeface="ＭＳ Ｐゴシック" panose="020B0600070205080204" pitchFamily="34" charset="-128"/>
              </a:rPr>
              <a:t>Find out </a:t>
            </a:r>
            <a:r>
              <a:rPr lang="en-US" altLang="en-US" sz="2800">
                <a:latin typeface="Arial" panose="020B0604020202020204" pitchFamily="34" charset="0"/>
                <a:ea typeface="ＭＳ Ｐゴシック" panose="020B0600070205080204" pitchFamily="34" charset="-128"/>
              </a:rPr>
              <a:t>whether there are teen-driven initiatives locally.</a:t>
            </a:r>
          </a:p>
          <a:p>
            <a:r>
              <a:rPr lang="en-US" altLang="en-US" sz="2800" b="1">
                <a:latin typeface="Arial" panose="020B0604020202020204" pitchFamily="34" charset="0"/>
                <a:ea typeface="ＭＳ Ｐゴシック" panose="020B0600070205080204" pitchFamily="34" charset="-128"/>
              </a:rPr>
              <a:t>Lend your voice </a:t>
            </a:r>
            <a:r>
              <a:rPr lang="en-US" altLang="en-US" sz="2800">
                <a:latin typeface="Arial" panose="020B0604020202020204" pitchFamily="34" charset="0"/>
                <a:ea typeface="ＭＳ Ｐゴシック" panose="020B0600070205080204" pitchFamily="34" charset="-128"/>
              </a:rPr>
              <a:t>and time to a local coalition working on these issues.</a:t>
            </a:r>
          </a:p>
          <a:p>
            <a:r>
              <a:rPr lang="en-US" altLang="en-US" sz="2800" b="1">
                <a:latin typeface="Arial" panose="020B0604020202020204" pitchFamily="34" charset="0"/>
                <a:ea typeface="ＭＳ Ｐゴシック" panose="020B0600070205080204" pitchFamily="34" charset="-128"/>
              </a:rPr>
              <a:t>Enlist </a:t>
            </a:r>
            <a:r>
              <a:rPr lang="en-US" altLang="en-US" sz="2800">
                <a:latin typeface="Arial" panose="020B0604020202020204" pitchFamily="34" charset="0"/>
                <a:ea typeface="ＭＳ Ｐゴシック" panose="020B0600070205080204" pitchFamily="34" charset="-128"/>
              </a:rPr>
              <a:t>a local pediatrician, pharmacist, nurse or other healthcare provider to help deliver message.</a:t>
            </a:r>
          </a:p>
          <a:p>
            <a:r>
              <a:rPr lang="en-US" altLang="en-US" sz="2800" b="1">
                <a:latin typeface="Arial" panose="020B0604020202020204" pitchFamily="34" charset="0"/>
                <a:ea typeface="ＭＳ Ｐゴシック" panose="020B0600070205080204" pitchFamily="34" charset="-128"/>
              </a:rPr>
              <a:t>Share </a:t>
            </a:r>
            <a:r>
              <a:rPr lang="en-US" altLang="en-US" sz="2800">
                <a:latin typeface="Arial" panose="020B0604020202020204" pitchFamily="34" charset="0"/>
                <a:ea typeface="ＭＳ Ｐゴシック" panose="020B0600070205080204" pitchFamily="34" charset="-128"/>
              </a:rPr>
              <a:t>and tap into existing resources.</a:t>
            </a:r>
          </a:p>
          <a:p>
            <a:r>
              <a:rPr lang="en-US" altLang="en-US" sz="2800" b="1">
                <a:latin typeface="Arial" panose="020B0604020202020204" pitchFamily="34" charset="0"/>
                <a:ea typeface="ＭＳ Ｐゴシック" panose="020B0600070205080204" pitchFamily="34" charset="-128"/>
              </a:rPr>
              <a:t>Engage your local news media </a:t>
            </a:r>
            <a:r>
              <a:rPr lang="en-US" altLang="en-US" sz="2800">
                <a:latin typeface="Arial" panose="020B0604020202020204" pitchFamily="34" charset="0"/>
                <a:ea typeface="ＭＳ Ｐゴシック" panose="020B0600070205080204" pitchFamily="34" charset="-128"/>
              </a:rPr>
              <a:t>to increase awareness.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4F03A22F-337E-1A4E-8FD7-58CCB933B9CF}"/>
              </a:ext>
            </a:extLst>
          </p:cNvPr>
          <p:cNvSpPr>
            <a:spLocks noGrp="1"/>
          </p:cNvSpPr>
          <p:nvPr>
            <p:ph type="title"/>
          </p:nvPr>
        </p:nvSpPr>
        <p:spPr/>
        <p:txBody>
          <a:bodyPr/>
          <a:lstStyle/>
          <a:p>
            <a:r>
              <a:rPr lang="en-US" altLang="en-US" sz="3600" b="1">
                <a:latin typeface="Arial" panose="020B0604020202020204" pitchFamily="34" charset="0"/>
                <a:ea typeface="ＭＳ Ｐゴシック" panose="020B0600070205080204" pitchFamily="34" charset="-128"/>
              </a:rPr>
              <a:t>Make an Ongoing Difference</a:t>
            </a:r>
          </a:p>
        </p:txBody>
      </p:sp>
      <p:pic>
        <p:nvPicPr>
          <p:cNvPr id="76803" name="Picture 8" descr="role play smp.pdf                                              001430F6Macintosh HD                   C5751D12:">
            <a:extLst>
              <a:ext uri="{FF2B5EF4-FFF2-40B4-BE49-F238E27FC236}">
                <a16:creationId xmlns:a16="http://schemas.microsoft.com/office/drawing/2014/main" id="{99CEFC54-B6F8-204E-A2C6-66DCFFD9F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26142">
            <a:off x="3124200" y="2514600"/>
            <a:ext cx="2724150" cy="3525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6804" name="Picture 7" descr="Cover 1.pdf                                                    001430F6Macintosh HD                   C5751D12:">
            <a:extLst>
              <a:ext uri="{FF2B5EF4-FFF2-40B4-BE49-F238E27FC236}">
                <a16:creationId xmlns:a16="http://schemas.microsoft.com/office/drawing/2014/main" id="{6A7459F7-8413-3444-8F66-CE3B4CBFEB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828800"/>
            <a:ext cx="2724150" cy="35194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6805" name="Picture 9" descr="&#13;flyer smp.pdf                                                  001430F6Macintosh HD                   C5751D12:">
            <a:extLst>
              <a:ext uri="{FF2B5EF4-FFF2-40B4-BE49-F238E27FC236}">
                <a16:creationId xmlns:a16="http://schemas.microsoft.com/office/drawing/2014/main" id="{1C7CDA69-99CC-2F41-9CDF-BE2C176DE1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785">
            <a:off x="5486400" y="1981200"/>
            <a:ext cx="2724150" cy="3525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C514B32D-418E-E740-BFBA-208D771E8D84}"/>
              </a:ext>
            </a:extLst>
          </p:cNvPr>
          <p:cNvSpPr>
            <a:spLocks noGrp="1"/>
          </p:cNvSpPr>
          <p:nvPr>
            <p:ph type="title"/>
          </p:nvPr>
        </p:nvSpPr>
        <p:spPr>
          <a:xfrm>
            <a:off x="457200" y="609600"/>
            <a:ext cx="8229600" cy="838200"/>
          </a:xfrm>
        </p:spPr>
        <p:txBody>
          <a:bodyPr/>
          <a:lstStyle/>
          <a:p>
            <a:r>
              <a:rPr lang="en-US" altLang="en-US" sz="3600" b="1">
                <a:latin typeface="Arial" panose="020B0604020202020204" pitchFamily="34" charset="0"/>
                <a:ea typeface="ＭＳ Ｐゴシック" panose="020B0600070205080204" pitchFamily="34" charset="-128"/>
              </a:rPr>
              <a:t>Resources</a:t>
            </a:r>
          </a:p>
        </p:txBody>
      </p:sp>
      <p:sp>
        <p:nvSpPr>
          <p:cNvPr id="78851" name="Content Placeholder 2">
            <a:extLst>
              <a:ext uri="{FF2B5EF4-FFF2-40B4-BE49-F238E27FC236}">
                <a16:creationId xmlns:a16="http://schemas.microsoft.com/office/drawing/2014/main" id="{B799E7FF-891F-C845-8A73-049C9E9B3E72}"/>
              </a:ext>
            </a:extLst>
          </p:cNvPr>
          <p:cNvSpPr>
            <a:spLocks noGrp="1"/>
          </p:cNvSpPr>
          <p:nvPr>
            <p:ph idx="1"/>
          </p:nvPr>
        </p:nvSpPr>
        <p:spPr>
          <a:xfrm>
            <a:off x="457200" y="1447800"/>
            <a:ext cx="8458200" cy="4800600"/>
          </a:xfrm>
        </p:spPr>
        <p:txBody>
          <a:bodyPr/>
          <a:lstStyle/>
          <a:p>
            <a:pPr>
              <a:lnSpc>
                <a:spcPct val="100000"/>
              </a:lnSpc>
              <a:spcAft>
                <a:spcPct val="0"/>
              </a:spcAft>
              <a:buFont typeface="Wingdings" pitchFamily="2" charset="2"/>
              <a:buNone/>
            </a:pPr>
            <a:r>
              <a:rPr lang="en-US" altLang="en-US" sz="1600" b="1">
                <a:latin typeface="Arial" panose="020B0604020202020204" pitchFamily="34" charset="0"/>
                <a:ea typeface="ＭＳ Ｐゴシック" panose="020B0600070205080204" pitchFamily="34" charset="-128"/>
              </a:rPr>
              <a:t>Community Anti-Drug Coalitions of America</a:t>
            </a:r>
            <a:endParaRPr lang="en-US" altLang="en-US" sz="1600" b="1">
              <a:solidFill>
                <a:srgbClr val="FFFF00"/>
              </a:solidFill>
              <a:latin typeface="Arial" panose="020B0604020202020204" pitchFamily="34" charset="0"/>
              <a:ea typeface="ＭＳ Ｐゴシック" panose="020B0600070205080204" pitchFamily="34" charset="-128"/>
            </a:endParaRPr>
          </a:p>
          <a:p>
            <a:pPr>
              <a:lnSpc>
                <a:spcPct val="100000"/>
              </a:lnSpc>
              <a:spcAft>
                <a:spcPct val="0"/>
              </a:spcAft>
              <a:buFont typeface="Wingdings" pitchFamily="2" charset="2"/>
              <a:buNone/>
            </a:pPr>
            <a:r>
              <a:rPr lang="en-US" altLang="en-US" sz="1600" b="1">
                <a:solidFill>
                  <a:srgbClr val="FFFF00"/>
                </a:solidFill>
                <a:latin typeface="Arial" panose="020B0604020202020204" pitchFamily="34" charset="0"/>
                <a:ea typeface="ＭＳ Ｐゴシック" panose="020B0600070205080204" pitchFamily="34" charset="-128"/>
              </a:rPr>
              <a:t>www.cadca.org</a:t>
            </a:r>
          </a:p>
          <a:p>
            <a:pPr>
              <a:lnSpc>
                <a:spcPct val="100000"/>
              </a:lnSpc>
              <a:spcAft>
                <a:spcPct val="0"/>
              </a:spcAft>
              <a:buFont typeface="Wingdings" pitchFamily="2" charset="2"/>
              <a:buNone/>
            </a:pPr>
            <a:endParaRPr lang="en-US" altLang="en-US" sz="1600">
              <a:solidFill>
                <a:srgbClr val="FFFF00"/>
              </a:solidFill>
              <a:latin typeface="Arial" panose="020B0604020202020204" pitchFamily="34" charset="0"/>
              <a:ea typeface="ＭＳ Ｐゴシック" panose="020B0600070205080204" pitchFamily="34" charset="-128"/>
            </a:endParaRPr>
          </a:p>
          <a:p>
            <a:pPr>
              <a:lnSpc>
                <a:spcPct val="100000"/>
              </a:lnSpc>
              <a:spcAft>
                <a:spcPct val="0"/>
              </a:spcAft>
              <a:buFont typeface="Wingdings" pitchFamily="2" charset="2"/>
              <a:buNone/>
            </a:pPr>
            <a:r>
              <a:rPr lang="en-US" altLang="en-US" sz="1600" b="1">
                <a:latin typeface="Arial" panose="020B0604020202020204" pitchFamily="34" charset="0"/>
                <a:ea typeface="ＭＳ Ｐゴシック" panose="020B0600070205080204" pitchFamily="34" charset="-128"/>
              </a:rPr>
              <a:t>National Council on Patient Information and Education </a:t>
            </a:r>
          </a:p>
          <a:p>
            <a:pPr>
              <a:lnSpc>
                <a:spcPct val="100000"/>
              </a:lnSpc>
              <a:spcAft>
                <a:spcPct val="0"/>
              </a:spcAft>
              <a:buFont typeface="Wingdings" pitchFamily="2" charset="2"/>
              <a:buNone/>
            </a:pPr>
            <a:r>
              <a:rPr lang="en-US" altLang="en-US" sz="1600" b="1">
                <a:solidFill>
                  <a:srgbClr val="FFFF00"/>
                </a:solidFill>
                <a:latin typeface="Arial" panose="020B0604020202020204" pitchFamily="34" charset="0"/>
                <a:ea typeface="ＭＳ Ｐゴシック" panose="020B0600070205080204" pitchFamily="34" charset="-128"/>
              </a:rPr>
              <a:t>www.talkaboutrx.org</a:t>
            </a:r>
          </a:p>
          <a:p>
            <a:pPr>
              <a:lnSpc>
                <a:spcPct val="100000"/>
              </a:lnSpc>
              <a:spcAft>
                <a:spcPct val="0"/>
              </a:spcAft>
              <a:buFont typeface="Wingdings" pitchFamily="2" charset="2"/>
              <a:buNone/>
            </a:pPr>
            <a:endParaRPr lang="en-US" altLang="en-US" sz="1600" b="1">
              <a:solidFill>
                <a:srgbClr val="FFFF00"/>
              </a:solidFill>
              <a:latin typeface="Arial" panose="020B0604020202020204" pitchFamily="34" charset="0"/>
              <a:ea typeface="ＭＳ Ｐゴシック" panose="020B0600070205080204" pitchFamily="34" charset="-128"/>
            </a:endParaRPr>
          </a:p>
          <a:p>
            <a:pPr>
              <a:lnSpc>
                <a:spcPct val="100000"/>
              </a:lnSpc>
              <a:spcAft>
                <a:spcPct val="0"/>
              </a:spcAft>
              <a:buFont typeface="Wingdings" pitchFamily="2" charset="2"/>
              <a:buNone/>
            </a:pPr>
            <a:r>
              <a:rPr lang="en-US" altLang="en-US" sz="1600" b="1">
                <a:solidFill>
                  <a:schemeClr val="bg1"/>
                </a:solidFill>
                <a:latin typeface="Arial" panose="020B0604020202020204" pitchFamily="34" charset="0"/>
                <a:ea typeface="ＭＳ Ｐゴシック" panose="020B0600070205080204" pitchFamily="34" charset="-128"/>
              </a:rPr>
              <a:t>National Institute on Drug Abuse</a:t>
            </a:r>
          </a:p>
          <a:p>
            <a:pPr>
              <a:lnSpc>
                <a:spcPct val="100000"/>
              </a:lnSpc>
              <a:spcAft>
                <a:spcPct val="0"/>
              </a:spcAft>
              <a:buFont typeface="Wingdings" pitchFamily="2" charset="2"/>
              <a:buNone/>
            </a:pPr>
            <a:r>
              <a:rPr lang="en-US" altLang="en-US" sz="1600" b="1">
                <a:solidFill>
                  <a:srgbClr val="FFFF00"/>
                </a:solidFill>
                <a:latin typeface="Arial" panose="020B0604020202020204" pitchFamily="34" charset="0"/>
                <a:ea typeface="ＭＳ Ｐゴシック" panose="020B0600070205080204" pitchFamily="34" charset="-128"/>
              </a:rPr>
              <a:t>www.nida.nih.gov</a:t>
            </a:r>
          </a:p>
          <a:p>
            <a:pPr>
              <a:lnSpc>
                <a:spcPct val="100000"/>
              </a:lnSpc>
              <a:spcAft>
                <a:spcPct val="0"/>
              </a:spcAft>
              <a:buFont typeface="Wingdings" pitchFamily="2" charset="2"/>
              <a:buNone/>
            </a:pPr>
            <a:endParaRPr lang="en-US" altLang="en-US" sz="1600" b="1">
              <a:latin typeface="Arial" panose="020B0604020202020204" pitchFamily="34" charset="0"/>
              <a:ea typeface="ＭＳ Ｐゴシック" panose="020B0600070205080204" pitchFamily="34" charset="-128"/>
            </a:endParaRPr>
          </a:p>
          <a:p>
            <a:pPr>
              <a:lnSpc>
                <a:spcPct val="100000"/>
              </a:lnSpc>
              <a:spcAft>
                <a:spcPct val="0"/>
              </a:spcAft>
              <a:buFont typeface="Wingdings" pitchFamily="2" charset="2"/>
              <a:buNone/>
            </a:pPr>
            <a:r>
              <a:rPr lang="en-US" altLang="en-US" sz="1600" b="1">
                <a:latin typeface="Arial" panose="020B0604020202020204" pitchFamily="34" charset="0"/>
                <a:ea typeface="ＭＳ Ｐゴシック" panose="020B0600070205080204" pitchFamily="34" charset="-128"/>
              </a:rPr>
              <a:t>Partnership for Drug-Free Kids</a:t>
            </a:r>
          </a:p>
          <a:p>
            <a:pPr>
              <a:lnSpc>
                <a:spcPct val="100000"/>
              </a:lnSpc>
              <a:spcAft>
                <a:spcPct val="0"/>
              </a:spcAft>
              <a:buFont typeface="Wingdings" pitchFamily="2" charset="2"/>
              <a:buNone/>
            </a:pPr>
            <a:r>
              <a:rPr lang="en-US" altLang="en-US" sz="1600" b="1">
                <a:solidFill>
                  <a:srgbClr val="FFFF00"/>
                </a:solidFill>
                <a:latin typeface="Arial" panose="020B0604020202020204" pitchFamily="34" charset="0"/>
                <a:ea typeface="ＭＳ Ｐゴシック" panose="020B0600070205080204" pitchFamily="34" charset="-128"/>
              </a:rPr>
              <a:t>www.drugfree.org</a:t>
            </a:r>
            <a:r>
              <a:rPr lang="en-US" altLang="en-US" sz="1600" b="1">
                <a:latin typeface="Arial" panose="020B0604020202020204" pitchFamily="34" charset="0"/>
                <a:ea typeface="ＭＳ Ｐゴシック" panose="020B0600070205080204" pitchFamily="34" charset="-128"/>
              </a:rPr>
              <a:t> </a:t>
            </a:r>
            <a:endParaRPr lang="en-US" altLang="en-US" sz="1600">
              <a:latin typeface="Arial" panose="020B0604020202020204" pitchFamily="34" charset="0"/>
              <a:ea typeface="ＭＳ Ｐゴシック" panose="020B0600070205080204" pitchFamily="34" charset="-128"/>
            </a:endParaRPr>
          </a:p>
          <a:p>
            <a:pPr>
              <a:lnSpc>
                <a:spcPct val="100000"/>
              </a:lnSpc>
              <a:spcAft>
                <a:spcPct val="0"/>
              </a:spcAft>
              <a:buFont typeface="Wingdings" pitchFamily="2" charset="2"/>
              <a:buNone/>
            </a:pPr>
            <a:endParaRPr lang="en-US" altLang="en-US" sz="1600" b="1">
              <a:latin typeface="Arial" panose="020B0604020202020204" pitchFamily="34" charset="0"/>
              <a:ea typeface="ＭＳ Ｐゴシック" panose="020B0600070205080204" pitchFamily="34" charset="-128"/>
            </a:endParaRPr>
          </a:p>
          <a:p>
            <a:pPr>
              <a:lnSpc>
                <a:spcPct val="100000"/>
              </a:lnSpc>
              <a:spcAft>
                <a:spcPct val="0"/>
              </a:spcAft>
              <a:buFont typeface="Wingdings" pitchFamily="2" charset="2"/>
              <a:buNone/>
            </a:pPr>
            <a:r>
              <a:rPr lang="en-US" altLang="en-US" sz="1600" b="1">
                <a:latin typeface="Arial" panose="020B0604020202020204" pitchFamily="34" charset="0"/>
                <a:ea typeface="ＭＳ Ｐゴシック" panose="020B0600070205080204" pitchFamily="34" charset="-128"/>
              </a:rPr>
              <a:t>Substance Abuse and Mental Health Services Administration</a:t>
            </a:r>
          </a:p>
          <a:p>
            <a:pPr>
              <a:lnSpc>
                <a:spcPct val="100000"/>
              </a:lnSpc>
              <a:spcAft>
                <a:spcPct val="0"/>
              </a:spcAft>
              <a:buFont typeface="Wingdings" pitchFamily="2" charset="2"/>
              <a:buNone/>
            </a:pPr>
            <a:r>
              <a:rPr lang="en-US" altLang="en-US" sz="1600" b="1">
                <a:solidFill>
                  <a:srgbClr val="FFFF00"/>
                </a:solidFill>
                <a:latin typeface="Arial" panose="020B0604020202020204" pitchFamily="34" charset="0"/>
                <a:ea typeface="ＭＳ Ｐゴシック" panose="020B0600070205080204" pitchFamily="34" charset="-128"/>
              </a:rPr>
              <a:t>www.samhsa.gov</a:t>
            </a:r>
          </a:p>
          <a:p>
            <a:pPr>
              <a:lnSpc>
                <a:spcPct val="100000"/>
              </a:lnSpc>
              <a:spcAft>
                <a:spcPct val="0"/>
              </a:spcAft>
              <a:buFont typeface="Wingdings" pitchFamily="2" charset="2"/>
              <a:buNone/>
            </a:pPr>
            <a:endParaRPr lang="en-US" altLang="en-US" sz="1800" b="1">
              <a:latin typeface="Arial" panose="020B0604020202020204" pitchFamily="34" charset="0"/>
              <a:ea typeface="ＭＳ Ｐゴシック" panose="020B0600070205080204" pitchFamily="34" charset="-128"/>
            </a:endParaRPr>
          </a:p>
          <a:p>
            <a:pPr>
              <a:lnSpc>
                <a:spcPct val="50000"/>
              </a:lnSpc>
              <a:buFont typeface="Wingdings" pitchFamily="2" charset="2"/>
              <a:buNone/>
            </a:pPr>
            <a:r>
              <a:rPr lang="en-US" altLang="en-US" sz="1600" b="1">
                <a:latin typeface="Arial" panose="020B0604020202020204" pitchFamily="34" charset="0"/>
                <a:ea typeface="ＭＳ Ｐゴシック" panose="020B0600070205080204" pitchFamily="34" charset="-128"/>
              </a:rPr>
              <a:t>Team Against Opioid Abuse</a:t>
            </a:r>
          </a:p>
          <a:p>
            <a:pPr>
              <a:lnSpc>
                <a:spcPct val="50000"/>
              </a:lnSpc>
              <a:buFont typeface="Wingdings" pitchFamily="2" charset="2"/>
              <a:buNone/>
            </a:pPr>
            <a:r>
              <a:rPr lang="en-US" altLang="en-US" sz="1600" b="1">
                <a:solidFill>
                  <a:srgbClr val="FFFF00"/>
                </a:solidFill>
                <a:latin typeface="Arial" panose="020B0604020202020204" pitchFamily="34" charset="0"/>
                <a:ea typeface="ＭＳ Ｐゴシック" panose="020B0600070205080204" pitchFamily="34" charset="-128"/>
              </a:rPr>
              <a:t>TeamAgainstOpioidAbuse.org</a:t>
            </a:r>
          </a:p>
          <a:p>
            <a:pPr>
              <a:buFont typeface="Wingdings" pitchFamily="2" charset="2"/>
              <a:buNone/>
            </a:pPr>
            <a:endParaRPr lang="en-US" altLang="en-US" sz="1600">
              <a:latin typeface="Arial" panose="020B0604020202020204" pitchFamily="34" charset="0"/>
              <a:ea typeface="ＭＳ Ｐゴシック" panose="020B0600070205080204" pitchFamily="34" charset="-128"/>
            </a:endParaRPr>
          </a:p>
          <a:p>
            <a:endParaRPr lang="en-US" altLang="en-US" sz="1800">
              <a:latin typeface="Arial" panose="020B0604020202020204" pitchFamily="34" charset="0"/>
              <a:ea typeface="ＭＳ Ｐゴシック" panose="020B0600070205080204" pitchFamily="34" charset="-128"/>
            </a:endParaRPr>
          </a:p>
          <a:p>
            <a:endParaRPr lang="en-US" altLang="en-US" sz="1800">
              <a:latin typeface="Arial" panose="020B0604020202020204" pitchFamily="34" charset="0"/>
              <a:ea typeface="ＭＳ Ｐゴシック" panose="020B0600070205080204" pitchFamily="34" charset="-128"/>
            </a:endParaRPr>
          </a:p>
        </p:txBody>
      </p:sp>
      <p:pic>
        <p:nvPicPr>
          <p:cNvPr id="78852" name="Picture 7" descr="4910557.thb-graduation.jpg                                     0013CAAFMacintosh HD                   C5751D12:">
            <a:extLst>
              <a:ext uri="{FF2B5EF4-FFF2-40B4-BE49-F238E27FC236}">
                <a16:creationId xmlns:a16="http://schemas.microsoft.com/office/drawing/2014/main" id="{D42219EC-C495-3F48-AA4D-37FA7A36A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1550" y="0"/>
            <a:ext cx="30924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8" descr="13142446.thbfath son k.jpg                                     0013CAAFMacintosh HD                   C5751D12:">
            <a:extLst>
              <a:ext uri="{FF2B5EF4-FFF2-40B4-BE49-F238E27FC236}">
                <a16:creationId xmlns:a16="http://schemas.microsoft.com/office/drawing/2014/main" id="{814472CA-03AB-A241-A044-350CC5327D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1550" y="2286000"/>
            <a:ext cx="30924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3">
            <a:extLst>
              <a:ext uri="{FF2B5EF4-FFF2-40B4-BE49-F238E27FC236}">
                <a16:creationId xmlns:a16="http://schemas.microsoft.com/office/drawing/2014/main" id="{8BDBF358-F65F-E04E-A037-AAFE6E7FB2FA}"/>
              </a:ext>
            </a:extLst>
          </p:cNvPr>
          <p:cNvSpPr>
            <a:spLocks noGrp="1"/>
          </p:cNvSpPr>
          <p:nvPr>
            <p:ph type="title"/>
          </p:nvPr>
        </p:nvSpPr>
        <p:spPr>
          <a:xfrm>
            <a:off x="722313" y="2819400"/>
            <a:ext cx="7772400" cy="1362075"/>
          </a:xfrm>
        </p:spPr>
        <p:txBody>
          <a:bodyPr/>
          <a:lstStyle/>
          <a:p>
            <a:r>
              <a:rPr lang="en-US" altLang="en-US" cap="none">
                <a:latin typeface="Arial" panose="020B0604020202020204" pitchFamily="34" charset="0"/>
                <a:ea typeface="ＭＳ Ｐゴシック" panose="020B0600070205080204" pitchFamily="34" charset="-128"/>
              </a:rPr>
              <a:t>Wrap up &amp; Questions</a:t>
            </a:r>
          </a:p>
        </p:txBody>
      </p:sp>
      <p:pic>
        <p:nvPicPr>
          <p:cNvPr id="80899" name="Picture 4" descr="83119799his mother-d#13D3F1.jpg                                0013CAAFMacintosh HD                   C5751D12:">
            <a:extLst>
              <a:ext uri="{FF2B5EF4-FFF2-40B4-BE49-F238E27FC236}">
                <a16:creationId xmlns:a16="http://schemas.microsoft.com/office/drawing/2014/main" id="{4413846F-D872-5A44-A4DB-41CFBC1A21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513" y="3810000"/>
            <a:ext cx="30114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9" descr="11913523.thbfamily k.jpg                                       0013CAAFMacintosh HD                   C5751D12:">
            <a:extLst>
              <a:ext uri="{FF2B5EF4-FFF2-40B4-BE49-F238E27FC236}">
                <a16:creationId xmlns:a16="http://schemas.microsoft.com/office/drawing/2014/main" id="{C7858FAE-609E-4D46-B951-E61DF4C646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541713"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3">
            <a:extLst>
              <a:ext uri="{FF2B5EF4-FFF2-40B4-BE49-F238E27FC236}">
                <a16:creationId xmlns:a16="http://schemas.microsoft.com/office/drawing/2014/main" id="{D9D653E1-7938-6442-8008-A40B48905D12}"/>
              </a:ext>
            </a:extLst>
          </p:cNvPr>
          <p:cNvSpPr>
            <a:spLocks noGrp="1"/>
          </p:cNvSpPr>
          <p:nvPr>
            <p:ph type="title"/>
          </p:nvPr>
        </p:nvSpPr>
        <p:spPr>
          <a:xfrm>
            <a:off x="304800" y="838200"/>
            <a:ext cx="8229600" cy="838200"/>
          </a:xfrm>
        </p:spPr>
        <p:txBody>
          <a:bodyPr/>
          <a:lstStyle/>
          <a:p>
            <a:r>
              <a:rPr lang="en-US" altLang="en-US" b="1">
                <a:latin typeface="Arial" panose="020B0604020202020204" pitchFamily="34" charset="0"/>
                <a:ea typeface="ＭＳ Ｐゴシック" panose="020B0600070205080204" pitchFamily="34" charset="-128"/>
              </a:rPr>
              <a:t>References</a:t>
            </a:r>
            <a:endParaRPr lang="en-US" altLang="en-US">
              <a:latin typeface="Arial" panose="020B0604020202020204" pitchFamily="34" charset="0"/>
              <a:ea typeface="ＭＳ Ｐゴシック" panose="020B0600070205080204" pitchFamily="34" charset="-128"/>
            </a:endParaRPr>
          </a:p>
        </p:txBody>
      </p:sp>
      <p:sp>
        <p:nvSpPr>
          <p:cNvPr id="82947" name="Content Placeholder 4">
            <a:extLst>
              <a:ext uri="{FF2B5EF4-FFF2-40B4-BE49-F238E27FC236}">
                <a16:creationId xmlns:a16="http://schemas.microsoft.com/office/drawing/2014/main" id="{90F72475-D48A-B84A-9D8F-41A813E7615C}"/>
              </a:ext>
            </a:extLst>
          </p:cNvPr>
          <p:cNvSpPr>
            <a:spLocks noGrp="1"/>
          </p:cNvSpPr>
          <p:nvPr>
            <p:ph idx="1"/>
          </p:nvPr>
        </p:nvSpPr>
        <p:spPr>
          <a:xfrm>
            <a:off x="304800" y="1646238"/>
            <a:ext cx="8686800" cy="4525962"/>
          </a:xfrm>
        </p:spPr>
        <p:txBody>
          <a:bodyPr/>
          <a:lstStyle/>
          <a:p>
            <a:r>
              <a:rPr lang="en-US" altLang="en-US" sz="1800">
                <a:solidFill>
                  <a:srgbClr val="FFFF00"/>
                </a:solidFill>
                <a:latin typeface="Arial" panose="020B0604020202020204" pitchFamily="34" charset="0"/>
                <a:ea typeface="ＭＳ Ｐゴシック" panose="020B0600070205080204" pitchFamily="34" charset="-128"/>
              </a:rPr>
              <a:t>Johnston, L. D., O'Malley, P. M., Miech, R.A.,Bachman, J. G., &amp; Schulenberg, J. E. (2015). Monitoring the Future national results on adolescent drug use: Overview of key findings, 2014. Ann Arbor, Mich.: Institute for Social Research, the University of Michigan</a:t>
            </a:r>
            <a:r>
              <a:rPr lang="en-US" altLang="en-US" sz="1800">
                <a:latin typeface="Arial" panose="020B0604020202020204" pitchFamily="34" charset="0"/>
                <a:ea typeface="ＭＳ Ｐゴシック" panose="020B0600070205080204" pitchFamily="34" charset="-128"/>
              </a:rPr>
              <a:t>.</a:t>
            </a:r>
          </a:p>
          <a:p>
            <a:r>
              <a:rPr lang="en-US" altLang="en-US" sz="1800">
                <a:solidFill>
                  <a:srgbClr val="FFFF00"/>
                </a:solidFill>
                <a:latin typeface="Arial" panose="020B0604020202020204" pitchFamily="34" charset="0"/>
                <a:ea typeface="ＭＳ Ｐゴシック" panose="020B0600070205080204" pitchFamily="34" charset="-128"/>
              </a:rPr>
              <a:t>Hing E, Cherry DK, Woodwell DA. National Ambulatory Medical Care Survey: 2004 Summary. Advance Data from Vital and Health Statistics, No. 374. Hyattsville, MD: National Center for  Health Statistics; June 23, 2006. </a:t>
            </a:r>
          </a:p>
          <a:p>
            <a:r>
              <a:rPr lang="en-US" altLang="en-US" sz="1800">
                <a:solidFill>
                  <a:srgbClr val="FFFF00"/>
                </a:solidFill>
                <a:latin typeface="Arial" panose="020B0604020202020204" pitchFamily="34" charset="0"/>
                <a:ea typeface="ＭＳ Ｐゴシック" panose="020B0600070205080204" pitchFamily="34" charset="-128"/>
              </a:rPr>
              <a:t>National Center on Addiction and Substance Abuse. (2002). </a:t>
            </a:r>
            <a:r>
              <a:rPr lang="en-US" altLang="en-US" sz="1800" i="1">
                <a:solidFill>
                  <a:srgbClr val="FFFF00"/>
                </a:solidFill>
                <a:latin typeface="Arial" panose="020B0604020202020204" pitchFamily="34" charset="0"/>
                <a:ea typeface="ＭＳ Ｐゴシック" panose="020B0600070205080204" pitchFamily="34" charset="-128"/>
              </a:rPr>
              <a:t>National Survey of American Attitudes on Substance Abuse VII: Teens, Parents and Siblings.</a:t>
            </a:r>
            <a:r>
              <a:rPr lang="en-US" altLang="en-US" sz="1800">
                <a:solidFill>
                  <a:srgbClr val="FFFF00"/>
                </a:solidFill>
                <a:latin typeface="Arial" panose="020B0604020202020204" pitchFamily="34" charset="0"/>
                <a:ea typeface="ＭＳ Ｐゴシック" panose="020B0600070205080204" pitchFamily="34" charset="-128"/>
              </a:rPr>
              <a:t> New York: Author. </a:t>
            </a:r>
          </a:p>
          <a:p>
            <a:r>
              <a:rPr lang="en-US" altLang="en-US" sz="1800">
                <a:solidFill>
                  <a:srgbClr val="FFFF00"/>
                </a:solidFill>
                <a:latin typeface="Arial" panose="020B0604020202020204" pitchFamily="34" charset="0"/>
                <a:ea typeface="ＭＳ Ｐゴシック" panose="020B0600070205080204" pitchFamily="34" charset="-128"/>
              </a:rPr>
              <a:t>Office on National Drug Control Policy, </a:t>
            </a:r>
            <a:r>
              <a:rPr lang="ja-JP" altLang="en-US" sz="1800">
                <a:solidFill>
                  <a:srgbClr val="FFFF00"/>
                </a:solidFill>
                <a:latin typeface="Arial" panose="020B0604020202020204" pitchFamily="34" charset="0"/>
                <a:ea typeface="ＭＳ Ｐゴシック" panose="020B0600070205080204" pitchFamily="34" charset="-128"/>
              </a:rPr>
              <a:t>“</a:t>
            </a:r>
            <a:r>
              <a:rPr lang="en-US" altLang="ja-JP" sz="1800">
                <a:solidFill>
                  <a:srgbClr val="FFFF00"/>
                </a:solidFill>
                <a:latin typeface="Arial" panose="020B0604020202020204" pitchFamily="34" charset="0"/>
                <a:ea typeface="ＭＳ Ｐゴシック" panose="020B0600070205080204" pitchFamily="34" charset="-128"/>
              </a:rPr>
              <a:t>Prescription for Danger: A report on the troubling trend of prescription and over-the-counter drug abuse among the nation</a:t>
            </a:r>
            <a:r>
              <a:rPr lang="ja-JP" altLang="en-US" sz="1800">
                <a:solidFill>
                  <a:srgbClr val="FFFF00"/>
                </a:solidFill>
                <a:latin typeface="Arial" panose="020B0604020202020204" pitchFamily="34" charset="0"/>
                <a:ea typeface="ＭＳ Ｐゴシック" panose="020B0600070205080204" pitchFamily="34" charset="-128"/>
              </a:rPr>
              <a:t>’</a:t>
            </a:r>
            <a:r>
              <a:rPr lang="en-US" altLang="ja-JP" sz="1800">
                <a:solidFill>
                  <a:srgbClr val="FFFF00"/>
                </a:solidFill>
                <a:latin typeface="Arial" panose="020B0604020202020204" pitchFamily="34" charset="0"/>
                <a:ea typeface="ＭＳ Ｐゴシック" panose="020B0600070205080204" pitchFamily="34" charset="-128"/>
              </a:rPr>
              <a:t>s teens,</a:t>
            </a:r>
            <a:r>
              <a:rPr lang="ja-JP" altLang="en-US" sz="1800">
                <a:solidFill>
                  <a:srgbClr val="FFFF00"/>
                </a:solidFill>
                <a:latin typeface="Arial" panose="020B0604020202020204" pitchFamily="34" charset="0"/>
                <a:ea typeface="ＭＳ Ｐゴシック" panose="020B0600070205080204" pitchFamily="34" charset="-128"/>
              </a:rPr>
              <a:t>”</a:t>
            </a:r>
            <a:r>
              <a:rPr lang="en-US" altLang="ja-JP" sz="1800">
                <a:solidFill>
                  <a:srgbClr val="FFFF00"/>
                </a:solidFill>
                <a:latin typeface="Arial" panose="020B0604020202020204" pitchFamily="34" charset="0"/>
                <a:ea typeface="ＭＳ Ｐゴシック" panose="020B0600070205080204" pitchFamily="34" charset="-128"/>
              </a:rPr>
              <a:t> January 2008.</a:t>
            </a:r>
          </a:p>
          <a:p>
            <a:pPr>
              <a:buFont typeface="Wingdings" pitchFamily="2" charset="2"/>
              <a:buNone/>
            </a:pPr>
            <a:endParaRPr lang="en-US" altLang="en-US" sz="1800">
              <a:solidFill>
                <a:srgbClr val="FFFF00"/>
              </a:solidFill>
              <a:latin typeface="Arial" panose="020B0604020202020204" pitchFamily="34" charset="0"/>
              <a:ea typeface="ＭＳ Ｐゴシック" panose="020B0600070205080204" pitchFamily="34" charset="-128"/>
            </a:endParaRPr>
          </a:p>
          <a:p>
            <a:endParaRPr lang="en-US" altLang="en-US" sz="1600">
              <a:solidFill>
                <a:srgbClr val="FFFF00"/>
              </a:solidFill>
              <a:latin typeface="Arial" panose="020B0604020202020204" pitchFamily="34" charset="0"/>
              <a:ea typeface="ＭＳ Ｐゴシック" panose="020B0600070205080204" pitchFamily="34" charset="-128"/>
            </a:endParaRPr>
          </a:p>
          <a:p>
            <a:endParaRPr lang="en-US" altLang="en-US" sz="1800">
              <a:solidFill>
                <a:srgbClr val="FFFF00"/>
              </a:solidFill>
              <a:latin typeface="Arial" panose="020B0604020202020204" pitchFamily="34" charset="0"/>
              <a:ea typeface="ＭＳ Ｐゴシック" panose="020B0600070205080204" pitchFamily="34"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83C1146D-34DF-474E-9050-80AE33F2B776}"/>
              </a:ext>
            </a:extLst>
          </p:cNvPr>
          <p:cNvSpPr>
            <a:spLocks noGrp="1"/>
          </p:cNvSpPr>
          <p:nvPr>
            <p:ph type="title"/>
          </p:nvPr>
        </p:nvSpPr>
        <p:spPr/>
        <p:txBody>
          <a:bodyPr/>
          <a:lstStyle/>
          <a:p>
            <a:r>
              <a:rPr lang="en-US" altLang="en-US" b="1">
                <a:latin typeface="Arial" panose="020B0604020202020204" pitchFamily="34" charset="0"/>
                <a:ea typeface="ＭＳ Ｐゴシック" panose="020B0600070205080204" pitchFamily="34" charset="-128"/>
              </a:rPr>
              <a:t>References</a:t>
            </a:r>
            <a:endParaRPr lang="en-US" altLang="en-US">
              <a:latin typeface="Arial" panose="020B0604020202020204" pitchFamily="34" charset="0"/>
              <a:ea typeface="ＭＳ Ｐゴシック" panose="020B0600070205080204" pitchFamily="34" charset="-128"/>
            </a:endParaRPr>
          </a:p>
        </p:txBody>
      </p:sp>
      <p:sp>
        <p:nvSpPr>
          <p:cNvPr id="84995" name="Content Placeholder 2">
            <a:extLst>
              <a:ext uri="{FF2B5EF4-FFF2-40B4-BE49-F238E27FC236}">
                <a16:creationId xmlns:a16="http://schemas.microsoft.com/office/drawing/2014/main" id="{CF90E344-39CA-C241-97C5-C3A7FF548413}"/>
              </a:ext>
            </a:extLst>
          </p:cNvPr>
          <p:cNvSpPr>
            <a:spLocks noGrp="1"/>
          </p:cNvSpPr>
          <p:nvPr>
            <p:ph idx="1"/>
          </p:nvPr>
        </p:nvSpPr>
        <p:spPr/>
        <p:txBody>
          <a:bodyPr/>
          <a:lstStyle/>
          <a:p>
            <a:r>
              <a:rPr lang="en-US" altLang="en-US" sz="1800">
                <a:solidFill>
                  <a:srgbClr val="FFFF00"/>
                </a:solidFill>
                <a:latin typeface="Arial" panose="020B0604020202020204" pitchFamily="34" charset="0"/>
                <a:ea typeface="ＭＳ Ｐゴシック" panose="020B0600070205080204" pitchFamily="34" charset="-128"/>
              </a:rPr>
              <a:t>Partnership for a Drug Free America. Partnership Attitude Tracking Survey (PATS) 2006 and 2007.</a:t>
            </a:r>
          </a:p>
          <a:p>
            <a:r>
              <a:rPr lang="en-US" altLang="en-US" sz="1800">
                <a:solidFill>
                  <a:srgbClr val="FFFF00"/>
                </a:solidFill>
                <a:latin typeface="Arial" panose="020B0604020202020204" pitchFamily="34" charset="0"/>
                <a:ea typeface="ＭＳ Ｐゴシック" panose="020B0600070205080204" pitchFamily="34" charset="-128"/>
              </a:rPr>
              <a:t>Partnership for a Drug Free America. Not in My House </a:t>
            </a:r>
          </a:p>
          <a:p>
            <a:r>
              <a:rPr lang="en-US" altLang="en-US" sz="1800">
                <a:solidFill>
                  <a:srgbClr val="FFFF00"/>
                </a:solidFill>
                <a:latin typeface="Arial" panose="020B0604020202020204" pitchFamily="34" charset="0"/>
                <a:ea typeface="ＭＳ Ｐゴシック" panose="020B0600070205080204" pitchFamily="34" charset="-128"/>
              </a:rPr>
              <a:t>Substance Abuse and Mental Health Services  Administration (SAMHSA), National Household Survey on Drug Use and Health, 2006 and 2008.</a:t>
            </a:r>
          </a:p>
          <a:p>
            <a:r>
              <a:rPr lang="en-US" altLang="en-US" sz="1800">
                <a:solidFill>
                  <a:srgbClr val="FFFF00"/>
                </a:solidFill>
                <a:latin typeface="Arial" panose="020B0604020202020204" pitchFamily="34" charset="0"/>
                <a:ea typeface="ＭＳ Ｐゴシック" panose="020B0600070205080204" pitchFamily="34" charset="-128"/>
              </a:rPr>
              <a:t>SAMHSA </a:t>
            </a:r>
            <a:r>
              <a:rPr lang="ja-JP" altLang="en-US" sz="1800">
                <a:solidFill>
                  <a:srgbClr val="FFFF00"/>
                </a:solidFill>
                <a:latin typeface="Arial" panose="020B0604020202020204" pitchFamily="34" charset="0"/>
                <a:ea typeface="ＭＳ Ｐゴシック" panose="020B0600070205080204" pitchFamily="34" charset="-128"/>
              </a:rPr>
              <a:t>“</a:t>
            </a:r>
            <a:r>
              <a:rPr lang="en-US" altLang="ja-JP" sz="1800">
                <a:solidFill>
                  <a:srgbClr val="FFFF00"/>
                </a:solidFill>
                <a:latin typeface="Arial" panose="020B0604020202020204" pitchFamily="34" charset="0"/>
                <a:ea typeface="ＭＳ Ｐゴシック" panose="020B0600070205080204" pitchFamily="34" charset="-128"/>
              </a:rPr>
              <a:t>Monitoring the Future,</a:t>
            </a:r>
            <a:r>
              <a:rPr lang="ja-JP" altLang="en-US" sz="1800">
                <a:solidFill>
                  <a:srgbClr val="FFFF00"/>
                </a:solidFill>
                <a:latin typeface="Arial" panose="020B0604020202020204" pitchFamily="34" charset="0"/>
                <a:ea typeface="ＭＳ Ｐゴシック" panose="020B0600070205080204" pitchFamily="34" charset="-128"/>
              </a:rPr>
              <a:t>”</a:t>
            </a:r>
            <a:r>
              <a:rPr lang="en-US" altLang="ja-JP" sz="1800">
                <a:solidFill>
                  <a:srgbClr val="FFFF00"/>
                </a:solidFill>
                <a:latin typeface="Arial" panose="020B0604020202020204" pitchFamily="34" charset="0"/>
                <a:ea typeface="ＭＳ Ｐゴシック" panose="020B0600070205080204" pitchFamily="34" charset="-128"/>
              </a:rPr>
              <a:t> 2008.</a:t>
            </a:r>
          </a:p>
          <a:p>
            <a:r>
              <a:rPr lang="en-US" altLang="en-US" sz="1800">
                <a:solidFill>
                  <a:srgbClr val="FFFF00"/>
                </a:solidFill>
                <a:latin typeface="Arial" panose="020B0604020202020204" pitchFamily="34" charset="0"/>
                <a:ea typeface="ＭＳ Ｐゴシック" panose="020B0600070205080204" pitchFamily="34" charset="-128"/>
              </a:rPr>
              <a:t>Twombly EC, Holtz KD. (2008). </a:t>
            </a:r>
            <a:r>
              <a:rPr lang="ja-JP" altLang="en-US" sz="1800">
                <a:solidFill>
                  <a:srgbClr val="FFFF00"/>
                </a:solidFill>
                <a:latin typeface="Arial" panose="020B0604020202020204" pitchFamily="34" charset="0"/>
                <a:ea typeface="ＭＳ Ｐゴシック" panose="020B0600070205080204" pitchFamily="34" charset="-128"/>
              </a:rPr>
              <a:t>“</a:t>
            </a:r>
            <a:r>
              <a:rPr lang="en-US" altLang="ja-JP" sz="1800">
                <a:solidFill>
                  <a:srgbClr val="FFFF00"/>
                </a:solidFill>
                <a:latin typeface="Arial" panose="020B0604020202020204" pitchFamily="34" charset="0"/>
                <a:ea typeface="ＭＳ Ｐゴシック" panose="020B0600070205080204" pitchFamily="34" charset="-128"/>
              </a:rPr>
              <a:t>Teens and the Misuse of Prescription Drugs: Evidence-Based Recommendations to Curb a Growing Societal Problem.</a:t>
            </a:r>
            <a:r>
              <a:rPr lang="ja-JP" altLang="en-US" sz="1800">
                <a:solidFill>
                  <a:srgbClr val="FFFF00"/>
                </a:solidFill>
                <a:latin typeface="Arial" panose="020B0604020202020204" pitchFamily="34" charset="0"/>
                <a:ea typeface="ＭＳ Ｐゴシック" panose="020B0600070205080204" pitchFamily="34" charset="-128"/>
              </a:rPr>
              <a:t>”</a:t>
            </a:r>
            <a:r>
              <a:rPr lang="en-US" altLang="ja-JP" sz="1800">
                <a:solidFill>
                  <a:srgbClr val="FFFF00"/>
                </a:solidFill>
                <a:latin typeface="Arial" panose="020B0604020202020204" pitchFamily="34" charset="0"/>
                <a:ea typeface="ＭＳ Ｐゴシック" panose="020B0600070205080204" pitchFamily="34" charset="-128"/>
              </a:rPr>
              <a:t> </a:t>
            </a:r>
            <a:r>
              <a:rPr lang="en-US" altLang="ja-JP" sz="1800" i="1">
                <a:solidFill>
                  <a:srgbClr val="FFFF00"/>
                </a:solidFill>
                <a:latin typeface="Arial" panose="020B0604020202020204" pitchFamily="34" charset="0"/>
                <a:ea typeface="ＭＳ Ｐゴシック" panose="020B0600070205080204" pitchFamily="34" charset="-128"/>
              </a:rPr>
              <a:t>Journal of Primary Prevention</a:t>
            </a:r>
            <a:r>
              <a:rPr lang="en-US" altLang="ja-JP" sz="1800">
                <a:solidFill>
                  <a:srgbClr val="FFFF00"/>
                </a:solidFill>
                <a:latin typeface="Arial" panose="020B0604020202020204" pitchFamily="34" charset="0"/>
                <a:ea typeface="ＭＳ Ｐゴシック" panose="020B0600070205080204" pitchFamily="34" charset="-128"/>
              </a:rPr>
              <a:t>, 29(6):503-516.</a:t>
            </a:r>
            <a:endParaRPr lang="en-US" altLang="en-US" sz="1800">
              <a:latin typeface="Arial" panose="020B0604020202020204" pitchFamily="34" charset="0"/>
              <a:ea typeface="ＭＳ Ｐゴシック" panose="020B0600070205080204" pitchFamily="34"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3">
            <a:extLst>
              <a:ext uri="{FF2B5EF4-FFF2-40B4-BE49-F238E27FC236}">
                <a16:creationId xmlns:a16="http://schemas.microsoft.com/office/drawing/2014/main" id="{FA4C6CB8-67DB-0F46-8A2E-F914826E4D9E}"/>
              </a:ext>
            </a:extLst>
          </p:cNvPr>
          <p:cNvSpPr>
            <a:spLocks noGrp="1"/>
          </p:cNvSpPr>
          <p:nvPr>
            <p:ph type="title"/>
          </p:nvPr>
        </p:nvSpPr>
        <p:spPr>
          <a:xfrm>
            <a:off x="152400" y="3529013"/>
            <a:ext cx="8991600" cy="2719387"/>
          </a:xfrm>
        </p:spPr>
        <p:txBody>
          <a:bodyPr wrap="none"/>
          <a:lstStyle/>
          <a:p>
            <a:pPr algn="dist"/>
            <a:r>
              <a:rPr lang="en-US" altLang="en-US" sz="2000" b="0" cap="none">
                <a:latin typeface="Arial" panose="020B0604020202020204" pitchFamily="34" charset="0"/>
                <a:ea typeface="ＭＳ Ｐゴシック" panose="020B0600070205080204" pitchFamily="34" charset="-128"/>
              </a:rPr>
              <a:t>THIS PROGRAM IS MADE POSSIBLE, IN PART, BY </a:t>
            </a:r>
            <a:br>
              <a:rPr lang="en-US" altLang="en-US" sz="2000" b="0" cap="none">
                <a:latin typeface="Arial" panose="020B0604020202020204" pitchFamily="34" charset="0"/>
                <a:ea typeface="ＭＳ Ｐゴシック" panose="020B0600070205080204" pitchFamily="34" charset="-128"/>
              </a:rPr>
            </a:br>
            <a:r>
              <a:rPr lang="en-US" altLang="en-US" sz="2000" b="0" cap="none">
                <a:latin typeface="Arial" panose="020B0604020202020204" pitchFamily="34" charset="0"/>
                <a:ea typeface="ＭＳ Ｐゴシック" panose="020B0600070205080204" pitchFamily="34" charset="-128"/>
              </a:rPr>
              <a:t>EDUCATIONAL GRANTS FROM </a:t>
            </a:r>
            <a:r>
              <a:rPr lang="en-US" altLang="en-US" sz="2000" cap="none">
                <a:latin typeface="Arial" panose="020B0604020202020204" pitchFamily="34" charset="0"/>
                <a:ea typeface="ＭＳ Ｐゴシック" panose="020B0600070205080204" pitchFamily="34" charset="-128"/>
              </a:rPr>
              <a:t>PURDUE PHARMA L.P., </a:t>
            </a:r>
            <a:r>
              <a:rPr lang="en-US" altLang="en-US" sz="2000" b="0" cap="none">
                <a:latin typeface="Arial" panose="020B0604020202020204" pitchFamily="34" charset="0"/>
                <a:ea typeface="ＭＳ Ｐゴシック" panose="020B0600070205080204" pitchFamily="34" charset="-128"/>
              </a:rPr>
              <a:t>AND</a:t>
            </a:r>
            <a:r>
              <a:rPr lang="en-US" altLang="en-US" sz="2000" cap="none">
                <a:latin typeface="Arial" panose="020B0604020202020204" pitchFamily="34" charset="0"/>
                <a:ea typeface="ＭＳ Ｐゴシック" panose="020B0600070205080204" pitchFamily="34" charset="-128"/>
              </a:rPr>
              <a:t> </a:t>
            </a:r>
            <a:r>
              <a:rPr lang="en-US" altLang="en-US" sz="2000" b="0" cap="none">
                <a:latin typeface="Arial" panose="020B0604020202020204" pitchFamily="34" charset="0"/>
                <a:ea typeface="ＭＳ Ｐゴシック" panose="020B0600070205080204" pitchFamily="34" charset="-128"/>
              </a:rPr>
              <a:t>THE </a:t>
            </a:r>
            <a:br>
              <a:rPr lang="en-US" altLang="en-US" sz="2000" b="0" cap="none">
                <a:latin typeface="Arial" panose="020B0604020202020204" pitchFamily="34" charset="0"/>
                <a:ea typeface="ＭＳ Ｐゴシック" panose="020B0600070205080204" pitchFamily="34" charset="-128"/>
              </a:rPr>
            </a:br>
            <a:r>
              <a:rPr lang="en-US" altLang="en-US" sz="2000" cap="none">
                <a:latin typeface="Arial" panose="020B0604020202020204" pitchFamily="34" charset="0"/>
                <a:ea typeface="ＭＳ Ｐゴシック" panose="020B0600070205080204" pitchFamily="34" charset="-128"/>
              </a:rPr>
              <a:t>NATIONAL ASSOCIATION OF CHAIN DRUG STORES FOUNDATION.</a:t>
            </a:r>
            <a:br>
              <a:rPr lang="en-US" altLang="en-US" cap="none">
                <a:latin typeface="Arial" panose="020B0604020202020204" pitchFamily="34" charset="0"/>
                <a:ea typeface="ＭＳ Ｐゴシック" panose="020B0600070205080204" pitchFamily="34" charset="-128"/>
              </a:rPr>
            </a:br>
            <a:br>
              <a:rPr lang="en-US" altLang="en-US" cap="none">
                <a:latin typeface="Arial" panose="020B0604020202020204" pitchFamily="34" charset="0"/>
                <a:ea typeface="ＭＳ Ｐゴシック" panose="020B0600070205080204" pitchFamily="34" charset="-128"/>
              </a:rPr>
            </a:br>
            <a:endParaRPr lang="en-US" altLang="en-US" cap="none">
              <a:latin typeface="Arial" panose="020B0604020202020204" pitchFamily="34" charset="0"/>
              <a:ea typeface="ＭＳ Ｐゴシック" panose="020B0600070205080204" pitchFamily="34" charset="-128"/>
            </a:endParaRPr>
          </a:p>
        </p:txBody>
      </p:sp>
      <p:pic>
        <p:nvPicPr>
          <p:cNvPr id="87043" name="Picture 6" descr="logo ncpie test-eps path.psd                                   0013CF8AMacintosh HD                   C5751D12:">
            <a:extLst>
              <a:ext uri="{FF2B5EF4-FFF2-40B4-BE49-F238E27FC236}">
                <a16:creationId xmlns:a16="http://schemas.microsoft.com/office/drawing/2014/main" id="{76AD3EEB-0A12-9E4B-B67B-B426ED450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5562600"/>
            <a:ext cx="2868613"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ext Placeholder 4">
            <a:extLst>
              <a:ext uri="{FF2B5EF4-FFF2-40B4-BE49-F238E27FC236}">
                <a16:creationId xmlns:a16="http://schemas.microsoft.com/office/drawing/2014/main" id="{FAC3D3C4-773C-FA46-AB21-E8896959F2F2}"/>
              </a:ext>
            </a:extLst>
          </p:cNvPr>
          <p:cNvSpPr>
            <a:spLocks/>
          </p:cNvSpPr>
          <p:nvPr/>
        </p:nvSpPr>
        <p:spPr bwMode="auto">
          <a:xfrm>
            <a:off x="747713" y="1371600"/>
            <a:ext cx="8396287"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110000"/>
              </a:lnSpc>
              <a:spcAft>
                <a:spcPts val="1000"/>
              </a:spcAft>
              <a:buClr>
                <a:srgbClr val="FFCA08"/>
              </a:buClr>
              <a:buFont typeface="Wingdings" pitchFamily="2" charset="2"/>
              <a:buNone/>
            </a:pPr>
            <a:r>
              <a:rPr lang="en-US" altLang="en-US" sz="6000">
                <a:solidFill>
                  <a:srgbClr val="FFFF00"/>
                </a:solidFill>
                <a:cs typeface="Arial" panose="020B0604020202020204" pitchFamily="34" charset="0"/>
              </a:rPr>
              <a:t>THANK YOU </a:t>
            </a:r>
          </a:p>
          <a:p>
            <a:pPr algn="ctr">
              <a:lnSpc>
                <a:spcPct val="110000"/>
              </a:lnSpc>
              <a:spcAft>
                <a:spcPts val="1000"/>
              </a:spcAft>
              <a:buClr>
                <a:srgbClr val="FFCA08"/>
              </a:buClr>
              <a:buFont typeface="Wingdings" pitchFamily="2" charset="2"/>
              <a:buNone/>
            </a:pPr>
            <a:r>
              <a:rPr lang="en-US" altLang="en-US" sz="6000">
                <a:solidFill>
                  <a:srgbClr val="FFFF00"/>
                </a:solidFill>
                <a:cs typeface="Arial" panose="020B0604020202020204" pitchFamily="34" charset="0"/>
              </a:rPr>
              <a:t>FOR COMING!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934E397-25D0-104D-985F-CC9A59E2A53C}"/>
              </a:ext>
            </a:extLst>
          </p:cNvPr>
          <p:cNvSpPr>
            <a:spLocks noGrp="1"/>
          </p:cNvSpPr>
          <p:nvPr>
            <p:ph type="title"/>
          </p:nvPr>
        </p:nvSpPr>
        <p:spPr>
          <a:xfrm>
            <a:off x="457200" y="838200"/>
            <a:ext cx="8229600" cy="838200"/>
          </a:xfrm>
        </p:spPr>
        <p:txBody>
          <a:bodyPr/>
          <a:lstStyle/>
          <a:p>
            <a:r>
              <a:rPr lang="en-US" altLang="en-US" sz="3200" b="1">
                <a:latin typeface="Arial" panose="020B0604020202020204" pitchFamily="34" charset="0"/>
                <a:ea typeface="ＭＳ Ｐゴシック" panose="020B0600070205080204" pitchFamily="34" charset="-128"/>
              </a:rPr>
              <a:t>What is Rx drug abuse?</a:t>
            </a:r>
          </a:p>
        </p:txBody>
      </p:sp>
      <p:sp>
        <p:nvSpPr>
          <p:cNvPr id="21507" name="Content Placeholder 2">
            <a:extLst>
              <a:ext uri="{FF2B5EF4-FFF2-40B4-BE49-F238E27FC236}">
                <a16:creationId xmlns:a16="http://schemas.microsoft.com/office/drawing/2014/main" id="{CFF84ECF-CDD2-9547-BB7D-490CDF0CAC62}"/>
              </a:ext>
            </a:extLst>
          </p:cNvPr>
          <p:cNvSpPr>
            <a:spLocks noGrp="1"/>
          </p:cNvSpPr>
          <p:nvPr>
            <p:ph idx="1"/>
          </p:nvPr>
        </p:nvSpPr>
        <p:spPr>
          <a:xfrm>
            <a:off x="304800" y="1524000"/>
            <a:ext cx="8839200" cy="4876800"/>
          </a:xfrm>
        </p:spPr>
        <p:txBody>
          <a:bodyPr/>
          <a:lstStyle/>
          <a:p>
            <a:r>
              <a:rPr lang="en-US" altLang="en-US" sz="2400">
                <a:latin typeface="Arial" panose="020B0604020202020204" pitchFamily="34" charset="0"/>
                <a:ea typeface="ＭＳ Ｐゴシック" panose="020B0600070205080204" pitchFamily="34" charset="-128"/>
              </a:rPr>
              <a:t>The misuse of Rx drugs is an under-recognized health issue that puts young lives at risk.</a:t>
            </a:r>
          </a:p>
          <a:p>
            <a:r>
              <a:rPr lang="en-US" altLang="en-US" sz="2400">
                <a:latin typeface="Arial" panose="020B0604020202020204" pitchFamily="34" charset="0"/>
                <a:ea typeface="ＭＳ Ｐゴシック" panose="020B0600070205080204" pitchFamily="34" charset="-128"/>
              </a:rPr>
              <a:t>Misuse includes:</a:t>
            </a:r>
          </a:p>
          <a:p>
            <a:endParaRPr lang="en-US" altLang="en-US" sz="2400">
              <a:latin typeface="Arial" panose="020B0604020202020204" pitchFamily="34" charset="0"/>
              <a:ea typeface="ＭＳ Ｐゴシック" panose="020B0600070205080204" pitchFamily="34" charset="-128"/>
            </a:endParaRPr>
          </a:p>
          <a:p>
            <a:endParaRPr lang="en-US" altLang="en-US" sz="2400">
              <a:latin typeface="Arial" panose="020B0604020202020204" pitchFamily="34" charset="0"/>
              <a:ea typeface="ＭＳ Ｐゴシック" panose="020B0600070205080204" pitchFamily="34" charset="-128"/>
            </a:endParaRPr>
          </a:p>
          <a:p>
            <a:endParaRPr lang="en-US" altLang="en-US" sz="2400">
              <a:latin typeface="Arial" panose="020B0604020202020204" pitchFamily="34" charset="0"/>
              <a:ea typeface="ＭＳ Ｐゴシック" panose="020B0600070205080204" pitchFamily="34" charset="-128"/>
            </a:endParaRPr>
          </a:p>
          <a:p>
            <a:endParaRPr lang="en-US" altLang="en-US" sz="2400">
              <a:latin typeface="Arial" panose="020B0604020202020204" pitchFamily="34" charset="0"/>
              <a:ea typeface="ＭＳ Ｐゴシック" panose="020B0600070205080204" pitchFamily="34" charset="-128"/>
            </a:endParaRPr>
          </a:p>
          <a:p>
            <a:r>
              <a:rPr lang="en-US" altLang="en-US" sz="2400">
                <a:latin typeface="Arial" panose="020B0604020202020204" pitchFamily="34" charset="0"/>
                <a:ea typeface="ＭＳ Ｐゴシック" panose="020B0600070205080204" pitchFamily="34" charset="-128"/>
              </a:rPr>
              <a:t>Rx drugs serve an important purpose when used </a:t>
            </a:r>
            <a:r>
              <a:rPr lang="en-US" altLang="en-US" sz="2400" i="1">
                <a:latin typeface="Arial" panose="020B0604020202020204" pitchFamily="34" charset="0"/>
                <a:ea typeface="ＭＳ Ｐゴシック" panose="020B0600070205080204" pitchFamily="34" charset="-128"/>
              </a:rPr>
              <a:t>under a healthcare professional’s supervision</a:t>
            </a:r>
            <a:r>
              <a:rPr lang="en-US" altLang="ja-JP" sz="2400" i="1">
                <a:latin typeface="Arial" panose="020B0604020202020204" pitchFamily="34" charset="0"/>
                <a:ea typeface="ＭＳ Ｐゴシック" panose="020B0600070205080204" pitchFamily="34" charset="-128"/>
              </a:rPr>
              <a:t>.</a:t>
            </a:r>
          </a:p>
          <a:p>
            <a:r>
              <a:rPr lang="en-US" altLang="en-US" sz="2400">
                <a:latin typeface="Arial" panose="020B0604020202020204" pitchFamily="34" charset="0"/>
                <a:ea typeface="ＭＳ Ｐゴシック" panose="020B0600070205080204" pitchFamily="34" charset="-128"/>
              </a:rPr>
              <a:t>Misuse can lead to overdose, addiction and death.</a:t>
            </a:r>
          </a:p>
          <a:p>
            <a:endParaRPr lang="en-US" altLang="en-US" sz="1800">
              <a:latin typeface="Arial" panose="020B0604020202020204" pitchFamily="34" charset="0"/>
              <a:ea typeface="ＭＳ Ｐゴシック" panose="020B0600070205080204" pitchFamily="34" charset="-128"/>
            </a:endParaRPr>
          </a:p>
        </p:txBody>
      </p:sp>
      <p:pic>
        <p:nvPicPr>
          <p:cNvPr id="21508" name="Picture 8" descr="page 4 chart.png                                               0013CF8AMacintosh HD                   C5751D12:">
            <a:extLst>
              <a:ext uri="{FF2B5EF4-FFF2-40B4-BE49-F238E27FC236}">
                <a16:creationId xmlns:a16="http://schemas.microsoft.com/office/drawing/2014/main" id="{89E250A4-94E8-404E-82DD-11A5B76392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552700"/>
            <a:ext cx="388620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C2EBE149-1819-EA4C-A2C4-78AAF65749C1}"/>
              </a:ext>
            </a:extLst>
          </p:cNvPr>
          <p:cNvSpPr>
            <a:spLocks noGrp="1"/>
          </p:cNvSpPr>
          <p:nvPr>
            <p:ph type="title"/>
          </p:nvPr>
        </p:nvSpPr>
        <p:spPr/>
        <p:txBody>
          <a:bodyPr/>
          <a:lstStyle/>
          <a:p>
            <a:pPr eaLnBrk="1" hangingPunct="1"/>
            <a:r>
              <a:rPr lang="en-US" altLang="en-US" sz="3200" b="1">
                <a:latin typeface="Arial" panose="020B0604020202020204" pitchFamily="34" charset="0"/>
                <a:ea typeface="ＭＳ Ｐゴシック" panose="020B0600070205080204" pitchFamily="34" charset="-128"/>
              </a:rPr>
              <a:t>The Problem</a:t>
            </a:r>
          </a:p>
        </p:txBody>
      </p:sp>
      <p:sp>
        <p:nvSpPr>
          <p:cNvPr id="23555" name="Content Placeholder 2">
            <a:extLst>
              <a:ext uri="{FF2B5EF4-FFF2-40B4-BE49-F238E27FC236}">
                <a16:creationId xmlns:a16="http://schemas.microsoft.com/office/drawing/2014/main" id="{7B4A9092-22AE-134A-A3BF-800C1800C02D}"/>
              </a:ext>
            </a:extLst>
          </p:cNvPr>
          <p:cNvSpPr>
            <a:spLocks noGrp="1"/>
          </p:cNvSpPr>
          <p:nvPr>
            <p:ph idx="1"/>
          </p:nvPr>
        </p:nvSpPr>
        <p:spPr>
          <a:xfrm>
            <a:off x="457200" y="1752600"/>
            <a:ext cx="8458200" cy="4297363"/>
          </a:xfrm>
        </p:spPr>
        <p:txBody>
          <a:bodyPr/>
          <a:lstStyle/>
          <a:p>
            <a:pPr lvl="1"/>
            <a:r>
              <a:rPr lang="en-US" altLang="en-US" sz="2400">
                <a:latin typeface="Arial" panose="020B0604020202020204" pitchFamily="34" charset="0"/>
                <a:ea typeface="ＭＳ Ｐゴシック" panose="020B0600070205080204" pitchFamily="34" charset="-128"/>
              </a:rPr>
              <a:t>Six percent of 12</a:t>
            </a:r>
            <a:r>
              <a:rPr lang="en-US" altLang="en-US" sz="2400" baseline="30000">
                <a:latin typeface="Arial" panose="020B0604020202020204" pitchFamily="34" charset="0"/>
                <a:ea typeface="ＭＳ Ｐゴシック" panose="020B0600070205080204" pitchFamily="34" charset="-128"/>
              </a:rPr>
              <a:t>th</a:t>
            </a:r>
            <a:r>
              <a:rPr lang="en-US" altLang="en-US" sz="2400">
                <a:latin typeface="Arial" panose="020B0604020202020204" pitchFamily="34" charset="0"/>
                <a:ea typeface="ＭＳ Ｐゴシック" panose="020B0600070205080204" pitchFamily="34" charset="-128"/>
              </a:rPr>
              <a:t> graders report using narcotic drugs, among the most dangerous of prescription medications.</a:t>
            </a:r>
          </a:p>
          <a:p>
            <a:pPr lvl="1"/>
            <a:r>
              <a:rPr lang="en-US" altLang="en-US" sz="2400">
                <a:latin typeface="Arial" panose="020B0604020202020204" pitchFamily="34" charset="0"/>
                <a:ea typeface="ＭＳ Ｐゴシック" panose="020B0600070205080204" pitchFamily="34" charset="-128"/>
              </a:rPr>
              <a:t>Fourteen percent of 12</a:t>
            </a:r>
            <a:r>
              <a:rPr lang="en-US" altLang="en-US" sz="2400" baseline="30000">
                <a:latin typeface="Arial" panose="020B0604020202020204" pitchFamily="34" charset="0"/>
                <a:ea typeface="ＭＳ Ｐゴシック" panose="020B0600070205080204" pitchFamily="34" charset="-128"/>
              </a:rPr>
              <a:t>th</a:t>
            </a:r>
            <a:r>
              <a:rPr lang="en-US" altLang="en-US" sz="2400">
                <a:latin typeface="Arial" panose="020B0604020202020204" pitchFamily="34" charset="0"/>
                <a:ea typeface="ＭＳ Ｐゴシック" panose="020B0600070205080204" pitchFamily="34" charset="-128"/>
              </a:rPr>
              <a:t> graders report using one or more of these prescription drugs: narcotics, sedatives, tranquillizers, and/or amphetamines.</a:t>
            </a:r>
            <a:endParaRPr lang="en-US" altLang="ja-JP" sz="2400">
              <a:latin typeface="Arial" panose="020B0604020202020204" pitchFamily="34" charset="0"/>
              <a:ea typeface="ＭＳ Ｐゴシック" panose="020B0600070205080204" pitchFamily="34" charset="-128"/>
            </a:endParaRPr>
          </a:p>
          <a:p>
            <a:pPr lvl="1"/>
            <a:r>
              <a:rPr lang="en-US" altLang="en-US" sz="2400">
                <a:latin typeface="Arial" panose="020B0604020202020204" pitchFamily="34" charset="0"/>
                <a:ea typeface="ＭＳ Ｐゴシック" panose="020B0600070205080204" pitchFamily="34" charset="-128"/>
              </a:rPr>
              <a:t>Three percent of high school students report taking a prescription drug without a prescription.</a:t>
            </a:r>
          </a:p>
          <a:p>
            <a:pPr lvl="1"/>
            <a:r>
              <a:rPr lang="en-US" altLang="en-US" sz="2400">
                <a:latin typeface="Arial" panose="020B0604020202020204" pitchFamily="34" charset="0"/>
                <a:ea typeface="ＭＳ Ｐゴシック" panose="020B0600070205080204" pitchFamily="34" charset="-128"/>
              </a:rPr>
              <a:t>Teens today perceive fewer risks associated with misusing or abusing prescription stimulants than did their peers in 2009.</a:t>
            </a:r>
          </a:p>
          <a:p>
            <a:pPr eaLnBrk="1" hangingPunct="1"/>
            <a:endParaRPr lang="en-US" altLang="en-US" sz="1800">
              <a:latin typeface="Arial" panose="020B0604020202020204" pitchFamily="34" charset="0"/>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165AB3D7-7188-D74A-888A-715055BEBE4E}"/>
              </a:ext>
            </a:extLst>
          </p:cNvPr>
          <p:cNvSpPr>
            <a:spLocks noGrp="1"/>
          </p:cNvSpPr>
          <p:nvPr>
            <p:ph type="title"/>
          </p:nvPr>
        </p:nvSpPr>
        <p:spPr>
          <a:xfrm>
            <a:off x="457200" y="838200"/>
            <a:ext cx="8229600" cy="838200"/>
          </a:xfrm>
        </p:spPr>
        <p:txBody>
          <a:bodyPr/>
          <a:lstStyle/>
          <a:p>
            <a:r>
              <a:rPr lang="en-US" altLang="en-US" sz="3200" b="1">
                <a:latin typeface="Arial" panose="020B0604020202020204" pitchFamily="34" charset="0"/>
                <a:ea typeface="ＭＳ Ｐゴシック" panose="020B0600070205080204" pitchFamily="34" charset="-128"/>
              </a:rPr>
              <a:t>Dangers of Abusing Rx Drugs</a:t>
            </a:r>
          </a:p>
        </p:txBody>
      </p:sp>
      <p:sp>
        <p:nvSpPr>
          <p:cNvPr id="25603" name="Content Placeholder 2">
            <a:extLst>
              <a:ext uri="{FF2B5EF4-FFF2-40B4-BE49-F238E27FC236}">
                <a16:creationId xmlns:a16="http://schemas.microsoft.com/office/drawing/2014/main" id="{8978D9D4-2F9C-2D43-8E35-604368AC653F}"/>
              </a:ext>
            </a:extLst>
          </p:cNvPr>
          <p:cNvSpPr>
            <a:spLocks noGrp="1"/>
          </p:cNvSpPr>
          <p:nvPr>
            <p:ph idx="1"/>
          </p:nvPr>
        </p:nvSpPr>
        <p:spPr>
          <a:xfrm>
            <a:off x="457200" y="1676400"/>
            <a:ext cx="8229600" cy="4297363"/>
          </a:xfrm>
        </p:spPr>
        <p:txBody>
          <a:bodyPr/>
          <a:lstStyle/>
          <a:p>
            <a:r>
              <a:rPr lang="en-US" altLang="en-US" sz="2200">
                <a:latin typeface="Arial" panose="020B0604020202020204" pitchFamily="34" charset="0"/>
                <a:ea typeface="ＭＳ Ｐゴシック" panose="020B0600070205080204" pitchFamily="34" charset="-128"/>
              </a:rPr>
              <a:t>Increases in blood pressure or heart rate</a:t>
            </a:r>
          </a:p>
          <a:p>
            <a:r>
              <a:rPr lang="en-US" altLang="en-US" sz="2200">
                <a:latin typeface="Arial" panose="020B0604020202020204" pitchFamily="34" charset="0"/>
                <a:ea typeface="ＭＳ Ｐゴシック" panose="020B0600070205080204" pitchFamily="34" charset="-128"/>
              </a:rPr>
              <a:t>Damage to the brain and other organs </a:t>
            </a:r>
          </a:p>
          <a:p>
            <a:r>
              <a:rPr lang="en-US" altLang="en-US" sz="2200">
                <a:latin typeface="Arial" panose="020B0604020202020204" pitchFamily="34" charset="0"/>
                <a:ea typeface="ＭＳ Ｐゴシック" panose="020B0600070205080204" pitchFamily="34" charset="-128"/>
              </a:rPr>
              <a:t>Accidental overdose/poisonings</a:t>
            </a:r>
          </a:p>
          <a:p>
            <a:r>
              <a:rPr lang="en-US" altLang="en-US" sz="2200">
                <a:latin typeface="Arial" panose="020B0604020202020204" pitchFamily="34" charset="0"/>
                <a:ea typeface="ＭＳ Ｐゴシック" panose="020B0600070205080204" pitchFamily="34" charset="-128"/>
              </a:rPr>
              <a:t>Physical dependence </a:t>
            </a:r>
          </a:p>
          <a:p>
            <a:r>
              <a:rPr lang="en-US" altLang="en-US" sz="2200">
                <a:latin typeface="Arial" panose="020B0604020202020204" pitchFamily="34" charset="0"/>
                <a:ea typeface="ＭＳ Ｐゴシック" panose="020B0600070205080204" pitchFamily="34" charset="-128"/>
              </a:rPr>
              <a:t>Addiction</a:t>
            </a:r>
          </a:p>
          <a:p>
            <a:r>
              <a:rPr lang="en-US" altLang="en-US" sz="2200">
                <a:latin typeface="Arial" panose="020B0604020202020204" pitchFamily="34" charset="0"/>
                <a:ea typeface="ＭＳ Ｐゴシック" panose="020B0600070205080204" pitchFamily="34" charset="-128"/>
              </a:rPr>
              <a:t>Breathing problems</a:t>
            </a:r>
          </a:p>
          <a:p>
            <a:r>
              <a:rPr lang="en-US" altLang="en-US" sz="2200">
                <a:latin typeface="Arial" panose="020B0604020202020204" pitchFamily="34" charset="0"/>
                <a:ea typeface="ＭＳ Ｐゴシック" panose="020B0600070205080204" pitchFamily="34" charset="-128"/>
              </a:rPr>
              <a:t>Seizures </a:t>
            </a:r>
          </a:p>
          <a:p>
            <a:r>
              <a:rPr lang="en-US" altLang="en-US" sz="2200">
                <a:latin typeface="Arial" panose="020B0604020202020204" pitchFamily="34" charset="0"/>
                <a:ea typeface="ＭＳ Ｐゴシック" panose="020B0600070205080204" pitchFamily="34" charset="-128"/>
              </a:rPr>
              <a:t>Death </a:t>
            </a:r>
          </a:p>
          <a:p>
            <a:r>
              <a:rPr lang="en-US" altLang="en-US" sz="2200">
                <a:latin typeface="Arial" panose="020B0604020202020204" pitchFamily="34" charset="0"/>
                <a:ea typeface="ＭＳ Ｐゴシック" panose="020B0600070205080204" pitchFamily="34" charset="-128"/>
              </a:rPr>
              <a:t>Risks associated with mixing multiple drugs or             combining with alcohol</a:t>
            </a:r>
          </a:p>
        </p:txBody>
      </p:sp>
      <p:pic>
        <p:nvPicPr>
          <p:cNvPr id="25604" name="Picture 5" descr="AB69329.rxdrugs.jpg                                            0013CF8AMacintosh HD                   C5751D12:">
            <a:extLst>
              <a:ext uri="{FF2B5EF4-FFF2-40B4-BE49-F238E27FC236}">
                <a16:creationId xmlns:a16="http://schemas.microsoft.com/office/drawing/2014/main" id="{265F129D-95A9-C04C-8B44-9E0D6FB42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0"/>
            <a:ext cx="24384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6E8C648B-AEBF-5A48-BBC2-27EA65D42DAD}"/>
              </a:ext>
            </a:extLst>
          </p:cNvPr>
          <p:cNvSpPr>
            <a:spLocks noGrp="1"/>
          </p:cNvSpPr>
          <p:nvPr>
            <p:ph type="title"/>
          </p:nvPr>
        </p:nvSpPr>
        <p:spPr>
          <a:xfrm>
            <a:off x="457200" y="838200"/>
            <a:ext cx="8229600" cy="838200"/>
          </a:xfrm>
        </p:spPr>
        <p:txBody>
          <a:bodyPr/>
          <a:lstStyle/>
          <a:p>
            <a:r>
              <a:rPr lang="en-US" altLang="en-US" sz="3200" b="1">
                <a:latin typeface="Arial" panose="020B0604020202020204" pitchFamily="34" charset="0"/>
                <a:ea typeface="ＭＳ Ｐゴシック" panose="020B0600070205080204" pitchFamily="34" charset="-128"/>
              </a:rPr>
              <a:t>Teens &amp; Rx Drug Abuse</a:t>
            </a:r>
          </a:p>
        </p:txBody>
      </p:sp>
      <p:sp>
        <p:nvSpPr>
          <p:cNvPr id="27651" name="Content Placeholder 2">
            <a:extLst>
              <a:ext uri="{FF2B5EF4-FFF2-40B4-BE49-F238E27FC236}">
                <a16:creationId xmlns:a16="http://schemas.microsoft.com/office/drawing/2014/main" id="{761BB018-F146-4C4B-9EB0-96F6BA692846}"/>
              </a:ext>
            </a:extLst>
          </p:cNvPr>
          <p:cNvSpPr>
            <a:spLocks noGrp="1"/>
          </p:cNvSpPr>
          <p:nvPr>
            <p:ph idx="1"/>
          </p:nvPr>
        </p:nvSpPr>
        <p:spPr>
          <a:xfrm>
            <a:off x="457200" y="1676400"/>
            <a:ext cx="8229600" cy="4648200"/>
          </a:xfrm>
        </p:spPr>
        <p:txBody>
          <a:bodyPr/>
          <a:lstStyle/>
          <a:p>
            <a:r>
              <a:rPr lang="en-US" altLang="en-US" sz="2800">
                <a:latin typeface="Arial" panose="020B0604020202020204" pitchFamily="34" charset="0"/>
                <a:ea typeface="ＭＳ Ｐゴシック" panose="020B0600070205080204" pitchFamily="34" charset="-128"/>
              </a:rPr>
              <a:t>Teens engage in a variety of risk-taking behaviors</a:t>
            </a:r>
            <a:endParaRPr lang="en-US" altLang="en-US" sz="2400">
              <a:latin typeface="Arial" panose="020B0604020202020204" pitchFamily="34" charset="0"/>
              <a:ea typeface="ＭＳ Ｐゴシック" panose="020B0600070205080204" pitchFamily="34" charset="-128"/>
            </a:endParaRPr>
          </a:p>
          <a:p>
            <a:pPr lvl="1"/>
            <a:r>
              <a:rPr lang="en-US" altLang="en-US" sz="2400">
                <a:latin typeface="Arial" panose="020B0604020202020204" pitchFamily="34" charset="0"/>
                <a:ea typeface="ＭＳ Ｐゴシック" panose="020B0600070205080204" pitchFamily="34" charset="-128"/>
              </a:rPr>
              <a:t>Period of uncertainty and self-discovery</a:t>
            </a:r>
          </a:p>
          <a:p>
            <a:pPr lvl="1"/>
            <a:r>
              <a:rPr lang="en-US" altLang="en-US" sz="2400">
                <a:latin typeface="Arial" panose="020B0604020202020204" pitchFamily="34" charset="0"/>
                <a:ea typeface="ＭＳ Ｐゴシック" panose="020B0600070205080204" pitchFamily="34" charset="-128"/>
              </a:rPr>
              <a:t>Experimentation sometimes seen as a rite of passage</a:t>
            </a:r>
          </a:p>
          <a:p>
            <a:pPr lvl="1"/>
            <a:r>
              <a:rPr lang="en-US" altLang="en-US" sz="2400">
                <a:latin typeface="Arial" panose="020B0604020202020204" pitchFamily="34" charset="0"/>
                <a:ea typeface="ＭＳ Ｐゴシック" panose="020B0600070205080204" pitchFamily="34" charset="-128"/>
              </a:rPr>
              <a:t>Teen brain is not yet fully developed</a:t>
            </a:r>
          </a:p>
          <a:p>
            <a:pPr lvl="1"/>
            <a:r>
              <a:rPr lang="en-US" altLang="en-US" sz="2400">
                <a:latin typeface="Arial" panose="020B0604020202020204" pitchFamily="34" charset="0"/>
                <a:ea typeface="ＭＳ Ｐゴシック" panose="020B0600070205080204" pitchFamily="34" charset="-128"/>
              </a:rPr>
              <a:t>Poor judgment and insight and lack of impulse control</a:t>
            </a:r>
          </a:p>
          <a:p>
            <a:r>
              <a:rPr lang="en-US" altLang="en-US" sz="2800">
                <a:latin typeface="Arial" panose="020B0604020202020204" pitchFamily="34" charset="0"/>
                <a:ea typeface="ＭＳ Ｐゴシック" panose="020B0600070205080204" pitchFamily="34" charset="-128"/>
              </a:rPr>
              <a:t>Rx drugs are now part of teen culture</a:t>
            </a:r>
          </a:p>
          <a:p>
            <a:pPr lvl="1"/>
            <a:r>
              <a:rPr lang="en-US" altLang="en-US" sz="2400">
                <a:latin typeface="Arial" panose="020B0604020202020204" pitchFamily="34" charset="0"/>
                <a:ea typeface="ＭＳ Ｐゴシック" panose="020B0600070205080204" pitchFamily="34" charset="-128"/>
              </a:rPr>
              <a:t>Popularity of </a:t>
            </a:r>
            <a:r>
              <a:rPr lang="ja-JP" altLang="en-US" sz="2400">
                <a:latin typeface="Arial" panose="020B0604020202020204" pitchFamily="34" charset="0"/>
                <a:ea typeface="ＭＳ Ｐゴシック" panose="020B0600070205080204" pitchFamily="34" charset="-128"/>
              </a:rPr>
              <a:t>“</a:t>
            </a:r>
            <a:r>
              <a:rPr lang="en-US" altLang="ja-JP" sz="2400">
                <a:latin typeface="Arial" panose="020B0604020202020204" pitchFamily="34" charset="0"/>
                <a:ea typeface="ＭＳ Ｐゴシック" panose="020B0600070205080204" pitchFamily="34" charset="-128"/>
              </a:rPr>
              <a:t>pharming</a:t>
            </a:r>
            <a:r>
              <a:rPr lang="ja-JP" altLang="en-US" sz="2400">
                <a:latin typeface="Arial" panose="020B0604020202020204" pitchFamily="34" charset="0"/>
                <a:ea typeface="ＭＳ Ｐゴシック" panose="020B0600070205080204" pitchFamily="34" charset="-128"/>
              </a:rPr>
              <a:t>”</a:t>
            </a:r>
            <a:r>
              <a:rPr lang="en-US" altLang="ja-JP" sz="2400">
                <a:latin typeface="Arial" panose="020B0604020202020204" pitchFamily="34" charset="0"/>
                <a:ea typeface="ＭＳ Ｐゴシック" panose="020B0600070205080204" pitchFamily="34" charset="-128"/>
              </a:rPr>
              <a:t> and </a:t>
            </a:r>
            <a:r>
              <a:rPr lang="ja-JP" altLang="en-US" sz="2400">
                <a:latin typeface="Arial" panose="020B0604020202020204" pitchFamily="34" charset="0"/>
                <a:ea typeface="ＭＳ Ｐゴシック" panose="020B0600070205080204" pitchFamily="34" charset="-128"/>
              </a:rPr>
              <a:t>“</a:t>
            </a:r>
            <a:r>
              <a:rPr lang="en-US" altLang="ja-JP" sz="2400">
                <a:latin typeface="Arial" panose="020B0604020202020204" pitchFamily="34" charset="0"/>
                <a:ea typeface="ＭＳ Ｐゴシック" panose="020B0600070205080204" pitchFamily="34" charset="-128"/>
              </a:rPr>
              <a:t>bowling</a:t>
            </a:r>
            <a:r>
              <a:rPr lang="ja-JP" altLang="en-US" sz="2400">
                <a:latin typeface="Arial" panose="020B0604020202020204" pitchFamily="34" charset="0"/>
                <a:ea typeface="ＭＳ Ｐゴシック" panose="020B0600070205080204" pitchFamily="34" charset="-128"/>
              </a:rPr>
              <a:t>”</a:t>
            </a:r>
            <a:r>
              <a:rPr lang="en-US" altLang="ja-JP" sz="2400">
                <a:latin typeface="Arial" panose="020B0604020202020204" pitchFamily="34" charset="0"/>
                <a:ea typeface="ＭＳ Ｐゴシック" panose="020B0600070205080204" pitchFamily="34" charset="-128"/>
              </a:rPr>
              <a:t> parties</a:t>
            </a:r>
          </a:p>
          <a:p>
            <a:pPr lvl="1"/>
            <a:endParaRPr lang="en-US" altLang="en-US" sz="2000">
              <a:latin typeface="Arial" panose="020B0604020202020204" pitchFamily="34" charset="0"/>
              <a:ea typeface="ＭＳ Ｐゴシック" panose="020B0600070205080204"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36A38783-7599-FB48-A881-ED1F18F6EFE1}"/>
              </a:ext>
            </a:extLst>
          </p:cNvPr>
          <p:cNvSpPr>
            <a:spLocks noGrp="1"/>
          </p:cNvSpPr>
          <p:nvPr>
            <p:ph type="title"/>
          </p:nvPr>
        </p:nvSpPr>
        <p:spPr/>
        <p:txBody>
          <a:bodyPr/>
          <a:lstStyle/>
          <a:p>
            <a:r>
              <a:rPr lang="en-US" altLang="en-US" sz="3200" b="1">
                <a:latin typeface="Arial" panose="020B0604020202020204" pitchFamily="34" charset="0"/>
                <a:ea typeface="ＭＳ Ｐゴシック" panose="020B0600070205080204" pitchFamily="34" charset="-128"/>
              </a:rPr>
              <a:t>Why Are Teens Abusing Rx Drugs?</a:t>
            </a:r>
          </a:p>
        </p:txBody>
      </p:sp>
      <p:sp>
        <p:nvSpPr>
          <p:cNvPr id="29699" name="Content Placeholder 2">
            <a:extLst>
              <a:ext uri="{FF2B5EF4-FFF2-40B4-BE49-F238E27FC236}">
                <a16:creationId xmlns:a16="http://schemas.microsoft.com/office/drawing/2014/main" id="{F8C11516-C8DC-4B49-9994-133580358D74}"/>
              </a:ext>
            </a:extLst>
          </p:cNvPr>
          <p:cNvSpPr>
            <a:spLocks noGrp="1"/>
          </p:cNvSpPr>
          <p:nvPr>
            <p:ph idx="1"/>
          </p:nvPr>
        </p:nvSpPr>
        <p:spPr>
          <a:xfrm>
            <a:off x="457200" y="1828800"/>
            <a:ext cx="8229600" cy="4495800"/>
          </a:xfrm>
        </p:spPr>
        <p:txBody>
          <a:bodyPr/>
          <a:lstStyle/>
          <a:p>
            <a:r>
              <a:rPr lang="en-US" altLang="en-US" sz="2400">
                <a:latin typeface="Arial" panose="020B0604020202020204" pitchFamily="34" charset="0"/>
                <a:ea typeface="ＭＳ Ｐゴシック" panose="020B0600070205080204" pitchFamily="34" charset="-128"/>
              </a:rPr>
              <a:t>They</a:t>
            </a:r>
            <a:r>
              <a:rPr lang="ja-JP" altLang="en-US" sz="2400">
                <a:latin typeface="Arial" panose="020B0604020202020204" pitchFamily="34" charset="0"/>
                <a:ea typeface="ＭＳ Ｐゴシック" panose="020B0600070205080204" pitchFamily="34" charset="-128"/>
              </a:rPr>
              <a:t>’</a:t>
            </a:r>
            <a:r>
              <a:rPr lang="en-US" altLang="ja-JP" sz="2400">
                <a:latin typeface="Arial" panose="020B0604020202020204" pitchFamily="34" charset="0"/>
                <a:ea typeface="ＭＳ Ｐゴシック" panose="020B0600070205080204" pitchFamily="34" charset="-128"/>
              </a:rPr>
              <a:t>re easy to get</a:t>
            </a:r>
          </a:p>
          <a:p>
            <a:r>
              <a:rPr lang="en-US" altLang="en-US" sz="2400">
                <a:latin typeface="Arial" panose="020B0604020202020204" pitchFamily="34" charset="0"/>
                <a:ea typeface="ＭＳ Ｐゴシック" panose="020B0600070205080204" pitchFamily="34" charset="-128"/>
              </a:rPr>
              <a:t>Thrill seeking </a:t>
            </a:r>
          </a:p>
          <a:p>
            <a:r>
              <a:rPr lang="en-US" altLang="en-US" sz="2400">
                <a:latin typeface="Arial" panose="020B0604020202020204" pitchFamily="34" charset="0"/>
                <a:ea typeface="ＭＳ Ｐゴシック" panose="020B0600070205080204" pitchFamily="34" charset="-128"/>
              </a:rPr>
              <a:t>Friends are doing it</a:t>
            </a:r>
          </a:p>
          <a:p>
            <a:r>
              <a:rPr lang="en-US" altLang="en-US" sz="2400">
                <a:latin typeface="Arial" panose="020B0604020202020204" pitchFamily="34" charset="0"/>
                <a:ea typeface="ＭＳ Ｐゴシック" panose="020B0600070205080204" pitchFamily="34" charset="-128"/>
              </a:rPr>
              <a:t>Escape problems or self-medicate </a:t>
            </a:r>
          </a:p>
          <a:p>
            <a:r>
              <a:rPr lang="en-US" altLang="en-US" sz="2400">
                <a:latin typeface="Arial" panose="020B0604020202020204" pitchFamily="34" charset="0"/>
                <a:ea typeface="ＭＳ Ｐゴシック" panose="020B0600070205080204" pitchFamily="34" charset="-128"/>
              </a:rPr>
              <a:t>Lack of self-esteem</a:t>
            </a:r>
          </a:p>
          <a:p>
            <a:r>
              <a:rPr lang="en-US" altLang="en-US" sz="2400">
                <a:latin typeface="Arial" panose="020B0604020202020204" pitchFamily="34" charset="0"/>
                <a:ea typeface="ＭＳ Ｐゴシック" panose="020B0600070205080204" pitchFamily="34" charset="-128"/>
              </a:rPr>
              <a:t>Seen as safer alternative with fewer side effects</a:t>
            </a:r>
          </a:p>
          <a:p>
            <a:r>
              <a:rPr lang="en-US" altLang="en-US" sz="2400">
                <a:latin typeface="Arial" panose="020B0604020202020204" pitchFamily="34" charset="0"/>
                <a:ea typeface="ＭＳ Ｐゴシック" panose="020B0600070205080204" pitchFamily="34" charset="-128"/>
              </a:rPr>
              <a:t>Less stigma associated with Rx drugs</a:t>
            </a:r>
          </a:p>
          <a:p>
            <a:r>
              <a:rPr lang="en-US" altLang="en-US" sz="2400">
                <a:latin typeface="Arial" panose="020B0604020202020204" pitchFamily="34" charset="0"/>
                <a:ea typeface="ＭＳ Ｐゴシック" panose="020B0600070205080204" pitchFamily="34" charset="-128"/>
              </a:rPr>
              <a:t>Parents less likely to disapprove</a:t>
            </a:r>
          </a:p>
          <a:p>
            <a:endParaRPr lang="en-US" altLang="en-US" sz="2800">
              <a:latin typeface="Arial" panose="020B0604020202020204" pitchFamily="34" charset="0"/>
              <a:ea typeface="ＭＳ Ｐゴシック" panose="020B0600070205080204"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5CF8E725-6DEB-874B-B8F5-14C81E714B19}"/>
              </a:ext>
            </a:extLst>
          </p:cNvPr>
          <p:cNvSpPr>
            <a:spLocks noGrp="1"/>
          </p:cNvSpPr>
          <p:nvPr>
            <p:ph type="title"/>
          </p:nvPr>
        </p:nvSpPr>
        <p:spPr/>
        <p:txBody>
          <a:bodyPr/>
          <a:lstStyle/>
          <a:p>
            <a:r>
              <a:rPr lang="en-US" altLang="en-US" sz="3200" b="1">
                <a:latin typeface="Arial" panose="020B0604020202020204" pitchFamily="34" charset="0"/>
                <a:ea typeface="ＭＳ Ｐゴシック" panose="020B0600070205080204" pitchFamily="34" charset="-128"/>
              </a:rPr>
              <a:t>Why Are Teens Abusing Rx Drugs? </a:t>
            </a:r>
          </a:p>
        </p:txBody>
      </p:sp>
      <p:sp>
        <p:nvSpPr>
          <p:cNvPr id="31747" name="Content Placeholder 2">
            <a:extLst>
              <a:ext uri="{FF2B5EF4-FFF2-40B4-BE49-F238E27FC236}">
                <a16:creationId xmlns:a16="http://schemas.microsoft.com/office/drawing/2014/main" id="{EF9BCF22-DDE4-3B4E-B3EC-E78E26B3B34D}"/>
              </a:ext>
            </a:extLst>
          </p:cNvPr>
          <p:cNvSpPr>
            <a:spLocks noGrp="1"/>
          </p:cNvSpPr>
          <p:nvPr>
            <p:ph idx="1"/>
          </p:nvPr>
        </p:nvSpPr>
        <p:spPr/>
        <p:txBody>
          <a:bodyPr/>
          <a:lstStyle/>
          <a:p>
            <a:r>
              <a:rPr lang="en-US" altLang="en-US" sz="2800">
                <a:latin typeface="Arial" panose="020B0604020202020204" pitchFamily="34" charset="0"/>
                <a:ea typeface="ＭＳ Ｐゴシック" panose="020B0600070205080204" pitchFamily="34" charset="-128"/>
              </a:rPr>
              <a:t>They</a:t>
            </a:r>
            <a:r>
              <a:rPr lang="ja-JP" altLang="en-US" sz="2800">
                <a:latin typeface="Arial" panose="020B0604020202020204" pitchFamily="34" charset="0"/>
                <a:ea typeface="ＭＳ Ｐゴシック" panose="020B0600070205080204" pitchFamily="34" charset="-128"/>
              </a:rPr>
              <a:t>’</a:t>
            </a:r>
            <a:r>
              <a:rPr lang="en-US" altLang="ja-JP" sz="2800">
                <a:latin typeface="Arial" panose="020B0604020202020204" pitchFamily="34" charset="0"/>
                <a:ea typeface="ＭＳ Ｐゴシック" panose="020B0600070205080204" pitchFamily="34" charset="-128"/>
              </a:rPr>
              <a:t>re looking for help.</a:t>
            </a:r>
          </a:p>
          <a:p>
            <a:r>
              <a:rPr lang="en-US" altLang="en-US" sz="2800">
                <a:latin typeface="Arial" panose="020B0604020202020204" pitchFamily="34" charset="0"/>
                <a:ea typeface="ＭＳ Ｐゴシック" panose="020B0600070205080204" pitchFamily="34" charset="-128"/>
              </a:rPr>
              <a:t>Feeling good or getting a </a:t>
            </a:r>
            <a:r>
              <a:rPr lang="ja-JP" altLang="en-US" sz="2800">
                <a:latin typeface="Arial" panose="020B0604020202020204" pitchFamily="34" charset="0"/>
                <a:ea typeface="ＭＳ Ｐゴシック" panose="020B0600070205080204" pitchFamily="34" charset="-128"/>
              </a:rPr>
              <a:t>“</a:t>
            </a:r>
            <a:r>
              <a:rPr lang="en-US" altLang="ja-JP" sz="2800">
                <a:latin typeface="Arial" panose="020B0604020202020204" pitchFamily="34" charset="0"/>
                <a:ea typeface="ＭＳ Ｐゴシック" panose="020B0600070205080204" pitchFamily="34" charset="-128"/>
              </a:rPr>
              <a:t>high</a:t>
            </a:r>
            <a:r>
              <a:rPr lang="ja-JP" altLang="en-US" sz="2800">
                <a:latin typeface="Arial" panose="020B0604020202020204" pitchFamily="34" charset="0"/>
                <a:ea typeface="ＭＳ Ｐゴシック" panose="020B0600070205080204" pitchFamily="34" charset="-128"/>
              </a:rPr>
              <a:t>”</a:t>
            </a:r>
            <a:r>
              <a:rPr lang="en-US" altLang="ja-JP" sz="2800">
                <a:latin typeface="Arial" panose="020B0604020202020204" pitchFamily="34" charset="0"/>
                <a:ea typeface="ＭＳ Ｐゴシック" panose="020B0600070205080204" pitchFamily="34" charset="-128"/>
              </a:rPr>
              <a:t> is not as big a motivator as with street drugs.</a:t>
            </a:r>
            <a:endParaRPr lang="en-US" altLang="en-US" sz="2800">
              <a:latin typeface="Arial" panose="020B0604020202020204" pitchFamily="34" charset="0"/>
              <a:ea typeface="ＭＳ Ｐゴシック" panose="020B0600070205080204" pitchFamily="34" charset="-128"/>
            </a:endParaRPr>
          </a:p>
        </p:txBody>
      </p:sp>
      <p:pic>
        <p:nvPicPr>
          <p:cNvPr id="31748" name="Picture 9" descr="4919846.thb-rx's.jpg                                           0013CAAFMacintosh HD                   C5751D12:">
            <a:extLst>
              <a:ext uri="{FF2B5EF4-FFF2-40B4-BE49-F238E27FC236}">
                <a16:creationId xmlns:a16="http://schemas.microsoft.com/office/drawing/2014/main" id="{29171571-8A3D-F34D-9961-83305ADCF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713" y="4371975"/>
            <a:ext cx="2097087"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0" descr="3664790.thbclassroom.jpg                                       0013CAAFMacintosh HD                   C5751D12:">
            <a:extLst>
              <a:ext uri="{FF2B5EF4-FFF2-40B4-BE49-F238E27FC236}">
                <a16:creationId xmlns:a16="http://schemas.microsoft.com/office/drawing/2014/main" id="{9E703A22-75A7-0441-B2E7-AF92AB7AA9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371975"/>
            <a:ext cx="381000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11515</TotalTime>
  <Words>5289</Words>
  <Application>Microsoft Macintosh PowerPoint</Application>
  <PresentationFormat>On-screen Show (4:3)</PresentationFormat>
  <Paragraphs>341</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ＭＳ Ｐゴシック</vt:lpstr>
      <vt:lpstr>Wingdings</vt:lpstr>
      <vt:lpstr>Calibri</vt:lpstr>
      <vt:lpstr>Office Theme</vt:lpstr>
      <vt:lpstr>Maximizing Your Role as a Teen Influencer: What You Can Do To Help Prevent Teen Prescription Drug Abuse </vt:lpstr>
      <vt:lpstr>Workshop Overview</vt:lpstr>
      <vt:lpstr>Today’s Goals</vt:lpstr>
      <vt:lpstr>What is Rx drug abuse?</vt:lpstr>
      <vt:lpstr>The Problem</vt:lpstr>
      <vt:lpstr>Dangers of Abusing Rx Drugs</vt:lpstr>
      <vt:lpstr>Teens &amp; Rx Drug Abuse</vt:lpstr>
      <vt:lpstr>Why Are Teens Abusing Rx Drugs?</vt:lpstr>
      <vt:lpstr>Why Are Teens Abusing Rx Drugs? </vt:lpstr>
      <vt:lpstr>Other Factors Driving Trend: Accessibility</vt:lpstr>
      <vt:lpstr>Other Factors Driving Trend: Invincibility</vt:lpstr>
      <vt:lpstr>Other Factors Driving Trend:                   Pill-Taking Society</vt:lpstr>
      <vt:lpstr>Source of Prescription Druga  Among Those Who Used in Last Year Grade 12, 2007-2014 (Entries are percentages.) </vt:lpstr>
      <vt:lpstr>Teens Rx Drugs of Choice for Abuse</vt:lpstr>
      <vt:lpstr>Physical Warning Signs</vt:lpstr>
      <vt:lpstr>Behavioral Warnings Signs</vt:lpstr>
      <vt:lpstr>NOW THAT YOU KNOW…  DOING YOUR PART…</vt:lpstr>
      <vt:lpstr>Who Can Make a Difference?</vt:lpstr>
      <vt:lpstr>Parents, grandparents and others</vt:lpstr>
      <vt:lpstr>Educators: teachers, coaches, guidance counselors, advisors and others</vt:lpstr>
      <vt:lpstr>Healthcare providers</vt:lpstr>
      <vt:lpstr>Talking to Teens Works</vt:lpstr>
      <vt:lpstr>Talking to Teens About Rx Drug Abuse</vt:lpstr>
      <vt:lpstr>Talking to Teens About Rx Drug Abuse</vt:lpstr>
      <vt:lpstr>Talking to Teens About Rx Drug Abuse</vt:lpstr>
      <vt:lpstr>Challenges to Reaching Teens</vt:lpstr>
      <vt:lpstr>It’s Your Turn</vt:lpstr>
      <vt:lpstr>Ways to Help</vt:lpstr>
      <vt:lpstr>Make an Ongoing Difference</vt:lpstr>
      <vt:lpstr>Make an Ongoing Difference</vt:lpstr>
      <vt:lpstr>Make an Ongoing Difference</vt:lpstr>
      <vt:lpstr>Resources</vt:lpstr>
      <vt:lpstr>Wrap up &amp; Questions</vt:lpstr>
      <vt:lpstr>References</vt:lpstr>
      <vt:lpstr>References</vt:lpstr>
      <vt:lpstr>THIS PROGRAM IS MADE POSSIBLE, IN PART, BY  EDUCATIONAL GRANTS FROM PURDUE PHARMA L.P., AND THE  NATIONAL ASSOCIATION OF CHAIN DRUG STORES FOUNDATION.  </vt:lpstr>
    </vt:vector>
  </TitlesOfParts>
  <Company>NCPIE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NCPIE</dc:creator>
  <cp:lastModifiedBy>Microsoft Office User</cp:lastModifiedBy>
  <cp:revision>372</cp:revision>
  <dcterms:created xsi:type="dcterms:W3CDTF">2008-12-23T17:15:10Z</dcterms:created>
  <dcterms:modified xsi:type="dcterms:W3CDTF">2019-12-16T16:46:05Z</dcterms:modified>
</cp:coreProperties>
</file>